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7"/>
  </p:notesMasterIdLst>
  <p:handoutMasterIdLst>
    <p:handoutMasterId r:id="rId48"/>
  </p:handoutMasterIdLst>
  <p:sldIdLst>
    <p:sldId id="256" r:id="rId2"/>
    <p:sldId id="264" r:id="rId3"/>
    <p:sldId id="297" r:id="rId4"/>
    <p:sldId id="265" r:id="rId5"/>
    <p:sldId id="266" r:id="rId6"/>
    <p:sldId id="294" r:id="rId7"/>
    <p:sldId id="268" r:id="rId8"/>
    <p:sldId id="259" r:id="rId9"/>
    <p:sldId id="269" r:id="rId10"/>
    <p:sldId id="260" r:id="rId11"/>
    <p:sldId id="261" r:id="rId12"/>
    <p:sldId id="270" r:id="rId13"/>
    <p:sldId id="271" r:id="rId14"/>
    <p:sldId id="262" r:id="rId15"/>
    <p:sldId id="263" r:id="rId16"/>
    <p:sldId id="272" r:id="rId17"/>
    <p:sldId id="273" r:id="rId18"/>
    <p:sldId id="295" r:id="rId19"/>
    <p:sldId id="278" r:id="rId20"/>
    <p:sldId id="277" r:id="rId21"/>
    <p:sldId id="279" r:id="rId22"/>
    <p:sldId id="280" r:id="rId23"/>
    <p:sldId id="299" r:id="rId24"/>
    <p:sldId id="300" r:id="rId25"/>
    <p:sldId id="301" r:id="rId26"/>
    <p:sldId id="282" r:id="rId27"/>
    <p:sldId id="281" r:id="rId28"/>
    <p:sldId id="283" r:id="rId29"/>
    <p:sldId id="284" r:id="rId30"/>
    <p:sldId id="285" r:id="rId31"/>
    <p:sldId id="286" r:id="rId32"/>
    <p:sldId id="302" r:id="rId33"/>
    <p:sldId id="303" r:id="rId34"/>
    <p:sldId id="287" r:id="rId35"/>
    <p:sldId id="304" r:id="rId36"/>
    <p:sldId id="305" r:id="rId37"/>
    <p:sldId id="296" r:id="rId38"/>
    <p:sldId id="289" r:id="rId39"/>
    <p:sldId id="290" r:id="rId40"/>
    <p:sldId id="291" r:id="rId41"/>
    <p:sldId id="292" r:id="rId42"/>
    <p:sldId id="274" r:id="rId43"/>
    <p:sldId id="275" r:id="rId44"/>
    <p:sldId id="276" r:id="rId45"/>
    <p:sldId id="2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B87C"/>
    <a:srgbClr val="7B6F4B"/>
    <a:srgbClr val="5959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6" autoAdjust="0"/>
    <p:restoredTop sz="94660"/>
  </p:normalViewPr>
  <p:slideViewPr>
    <p:cSldViewPr snapToGrid="0">
      <p:cViewPr varScale="1">
        <p:scale>
          <a:sx n="68" d="100"/>
          <a:sy n="68" d="100"/>
        </p:scale>
        <p:origin x="654" y="60"/>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319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A4C0BC7-85E9-4404-81D1-3FF0ECADB1C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3750A81-031C-4398-BBAC-4FBA19A246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02DA3B-1C52-4726-9FE5-BAE565E96A10}" type="datetimeFigureOut">
              <a:rPr lang="en-US" smtClean="0"/>
              <a:t>3/20/2020</a:t>
            </a:fld>
            <a:endParaRPr lang="en-US"/>
          </a:p>
        </p:txBody>
      </p:sp>
      <p:sp>
        <p:nvSpPr>
          <p:cNvPr id="4" name="Footer Placeholder 3">
            <a:extLst>
              <a:ext uri="{FF2B5EF4-FFF2-40B4-BE49-F238E27FC236}">
                <a16:creationId xmlns:a16="http://schemas.microsoft.com/office/drawing/2014/main" id="{803897EE-35E8-4E83-8FDC-73376DCAC8B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8DAE65B-AFC8-4050-A5B5-CECF7B9F28A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B43F92-196B-44C4-87D7-6CCFCCF7372F}" type="slidenum">
              <a:rPr lang="en-US" smtClean="0"/>
              <a:t>‹#›</a:t>
            </a:fld>
            <a:endParaRPr lang="en-US"/>
          </a:p>
        </p:txBody>
      </p:sp>
    </p:spTree>
    <p:extLst>
      <p:ext uri="{BB962C8B-B14F-4D97-AF65-F5344CB8AC3E}">
        <p14:creationId xmlns:p14="http://schemas.microsoft.com/office/powerpoint/2010/main" val="18626763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035641-C11D-46D5-8149-6F05E82F4F69}" type="datetimeFigureOut">
              <a:rPr lang="en-US" smtClean="0"/>
              <a:t>3/20/2020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4091B0-EADE-4FA9-A701-64E044E9CC91}" type="slidenum">
              <a:rPr lang="en-US" smtClean="0"/>
              <a:t>‹#›</a:t>
            </a:fld>
            <a:endParaRPr lang="en-US"/>
          </a:p>
        </p:txBody>
      </p:sp>
    </p:spTree>
    <p:extLst>
      <p:ext uri="{BB962C8B-B14F-4D97-AF65-F5344CB8AC3E}">
        <p14:creationId xmlns:p14="http://schemas.microsoft.com/office/powerpoint/2010/main" val="3765955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vaccine is called mRNA-1273 and was developed by NIAID scientists and their collaborators at the biotechnology company </a:t>
            </a:r>
            <a:r>
              <a:rPr lang="en-US" sz="1200" b="0" i="0" kern="1200" dirty="0" err="1">
                <a:solidFill>
                  <a:schemeClr val="tx1"/>
                </a:solidFill>
                <a:effectLst/>
                <a:latin typeface="+mn-lt"/>
                <a:ea typeface="+mn-ea"/>
                <a:cs typeface="+mn-cs"/>
              </a:rPr>
              <a:t>Moderna</a:t>
            </a:r>
            <a:r>
              <a:rPr lang="en-US" sz="1200" b="0" i="0" kern="1200" dirty="0">
                <a:solidFill>
                  <a:schemeClr val="tx1"/>
                </a:solidFill>
                <a:effectLst/>
                <a:latin typeface="+mn-lt"/>
                <a:ea typeface="+mn-ea"/>
                <a:cs typeface="+mn-cs"/>
              </a:rPr>
              <a:t>, Inc., based in Cambridge, Massachusetts. The Coalition for Epidemic Preparedness Innovations (CEPI) supported the manufacturing of the vaccine candidate for the Phase 1 clinical trial.</a:t>
            </a:r>
          </a:p>
          <a:p>
            <a:r>
              <a:rPr lang="en-US" dirty="0"/>
              <a:t/>
            </a:r>
            <a:br>
              <a:rPr lang="en-US" dirty="0"/>
            </a:br>
            <a:r>
              <a:rPr lang="en-US" dirty="0"/>
              <a:t> </a:t>
            </a:r>
            <a:r>
              <a:rPr lang="en-US" sz="1200" b="0" i="0" kern="1200" dirty="0">
                <a:solidFill>
                  <a:schemeClr val="tx1"/>
                </a:solidFill>
                <a:effectLst/>
                <a:latin typeface="+mn-lt"/>
                <a:ea typeface="+mn-ea"/>
                <a:cs typeface="+mn-cs"/>
              </a:rPr>
              <a:t>The investigational vaccine was developed using a genetic platform called mRNA (messenger RNA). The investigational vaccine directs the body’s cells to express a virus protein that it is hoped will elicit a robust immune response. The mRNA-1273 vaccine has shown promise in animal models, and this is the first trial to examine it in humans.</a:t>
            </a:r>
          </a:p>
          <a:p>
            <a:r>
              <a:rPr lang="en-US" sz="1200" b="0" i="0" kern="1200" dirty="0">
                <a:solidFill>
                  <a:schemeClr val="tx1"/>
                </a:solidFill>
                <a:effectLst/>
                <a:latin typeface="+mn-lt"/>
                <a:ea typeface="+mn-ea"/>
                <a:cs typeface="+mn-cs"/>
              </a:rPr>
              <a:t>Scientists at NIAID’s Vaccine Research Center (VRC) and </a:t>
            </a:r>
            <a:r>
              <a:rPr lang="en-US" sz="1200" b="0" i="0" kern="1200" dirty="0" err="1">
                <a:solidFill>
                  <a:schemeClr val="tx1"/>
                </a:solidFill>
                <a:effectLst/>
                <a:latin typeface="+mn-lt"/>
                <a:ea typeface="+mn-ea"/>
                <a:cs typeface="+mn-cs"/>
              </a:rPr>
              <a:t>Moderna</a:t>
            </a:r>
            <a:r>
              <a:rPr lang="en-US" sz="1200" b="0" i="0" kern="1200" dirty="0">
                <a:solidFill>
                  <a:schemeClr val="tx1"/>
                </a:solidFill>
                <a:effectLst/>
                <a:latin typeface="+mn-lt"/>
                <a:ea typeface="+mn-ea"/>
                <a:cs typeface="+mn-cs"/>
              </a:rPr>
              <a:t> were able to quickly develop mRNA-1273 because of prior studies of related coronaviruses that cause severe acute respiratory syndrome (SARS) and Middle East respiratory syndrome (MERS). Coronaviruses are spherical and have spikes protruding from their surface, giving the particles a crown-like appearance. The spike binds to human cells, allowing the virus to gain entry. VRC and </a:t>
            </a:r>
            <a:r>
              <a:rPr lang="en-US" sz="1200" b="0" i="0" kern="1200" dirty="0" err="1">
                <a:solidFill>
                  <a:schemeClr val="tx1"/>
                </a:solidFill>
                <a:effectLst/>
                <a:latin typeface="+mn-lt"/>
                <a:ea typeface="+mn-ea"/>
                <a:cs typeface="+mn-cs"/>
              </a:rPr>
              <a:t>Moderna</a:t>
            </a:r>
            <a:r>
              <a:rPr lang="en-US" sz="1200" b="0" i="0" kern="1200" dirty="0">
                <a:solidFill>
                  <a:schemeClr val="tx1"/>
                </a:solidFill>
                <a:effectLst/>
                <a:latin typeface="+mn-lt"/>
                <a:ea typeface="+mn-ea"/>
                <a:cs typeface="+mn-cs"/>
              </a:rPr>
              <a:t> scientists already were working on an investigational MERS vaccine targeting the spike, which provided a head start for developing a vaccine candidate to protect against COVID-19. Once the genetic information of SARS-CoV-2 became available, the scientists quickly selected a sequence to express the stabilized spike protein of the virus in the existing mRNA platform.</a:t>
            </a:r>
          </a:p>
          <a:p>
            <a:r>
              <a:rPr lang="en-US" sz="1200" b="0" i="0" kern="1200" dirty="0">
                <a:solidFill>
                  <a:schemeClr val="tx1"/>
                </a:solidFill>
                <a:effectLst/>
                <a:latin typeface="+mn-lt"/>
                <a:ea typeface="+mn-ea"/>
                <a:cs typeface="+mn-cs"/>
              </a:rPr>
              <a:t>The Phase 1 trial is led by Lisa A. Jackson, M.D., senior investigator at KPWHRI. Study participants will receive two doses of the vaccine via intramuscular injection in the upper arm approximately 28 days apart. Each participant will be assigned to receive a 25 microgram (mcg), 100 mcg or 250 mcg dose at both vaccinations, with 15 people in each dose cohort. The first four participants will receive one injection with the low dose, and the next four participants will receive the 100 mcg dose. Investigators will review safety data before vaccinating the remaining participants in the 25 and 100 mcg dose groups and before participants receive their second vaccinations. Another safety review will be done before participants are enrolled in the 250 mcg cohort.</a:t>
            </a:r>
          </a:p>
          <a:p>
            <a:r>
              <a:rPr lang="en-US" sz="1200" b="0" i="0" kern="1200" dirty="0">
                <a:solidFill>
                  <a:schemeClr val="tx1"/>
                </a:solidFill>
                <a:effectLst/>
                <a:latin typeface="+mn-lt"/>
                <a:ea typeface="+mn-ea"/>
                <a:cs typeface="+mn-cs"/>
              </a:rPr>
              <a:t>Participants will be asked to return to the clinic for follow-up visits between vaccinations and for additional visits across the span of a year after the second shot. Clinicians will monitor participants for common vaccination symptoms, such as soreness at the injection site or fever as well as any other medical issues. A protocol team will meet regularly to review safety data, and a safety monitoring committee will also periodically review trial data and advise NIAID. Participants also will be asked to provide blood samples at specified time points, which investigators will test in the laboratory to detect and measure the immune response to the experimental vaccine.</a:t>
            </a:r>
          </a:p>
          <a:p>
            <a:endParaRPr lang="en-US" dirty="0"/>
          </a:p>
        </p:txBody>
      </p:sp>
      <p:sp>
        <p:nvSpPr>
          <p:cNvPr id="4" name="Slide Number Placeholder 3"/>
          <p:cNvSpPr>
            <a:spLocks noGrp="1"/>
          </p:cNvSpPr>
          <p:nvPr>
            <p:ph type="sldNum" sz="quarter" idx="10"/>
          </p:nvPr>
        </p:nvSpPr>
        <p:spPr/>
        <p:txBody>
          <a:bodyPr/>
          <a:lstStyle/>
          <a:p>
            <a:fld id="{B74091B0-EADE-4FA9-A701-64E044E9CC91}" type="slidenum">
              <a:rPr lang="en-US" smtClean="0"/>
              <a:t>37</a:t>
            </a:fld>
            <a:endParaRPr lang="en-US"/>
          </a:p>
        </p:txBody>
      </p:sp>
    </p:spTree>
    <p:extLst>
      <p:ext uri="{BB962C8B-B14F-4D97-AF65-F5344CB8AC3E}">
        <p14:creationId xmlns:p14="http://schemas.microsoft.com/office/powerpoint/2010/main" val="13018373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BF3E7A-256A-4266-BF80-300CF31B5D26}"/>
              </a:ext>
            </a:extLst>
          </p:cNvPr>
          <p:cNvSpPr/>
          <p:nvPr userDrawn="1"/>
        </p:nvSpPr>
        <p:spPr>
          <a:xfrm>
            <a:off x="0" y="4436463"/>
            <a:ext cx="12192000" cy="1691646"/>
          </a:xfrm>
          <a:prstGeom prst="rect">
            <a:avLst/>
          </a:prstGeom>
          <a:gradFill>
            <a:gsLst>
              <a:gs pos="0">
                <a:schemeClr val="tx1"/>
              </a:gs>
              <a:gs pos="100000">
                <a:schemeClr val="tx1">
                  <a:lumMod val="85000"/>
                  <a:lumOff val="15000"/>
                  <a:alpha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5533" y="4691266"/>
            <a:ext cx="4419983" cy="1099624"/>
          </a:xfrm>
          <a:prstGeom prst="rect">
            <a:avLst/>
          </a:prstGeom>
          <a:ln>
            <a:noFill/>
          </a:ln>
        </p:spPr>
      </p:pic>
      <p:pic>
        <p:nvPicPr>
          <p:cNvPr id="2050" name="Picture 2" descr="https://www.copharm.org/assets/site/cps.png"/>
          <p:cNvPicPr>
            <a:picLocks noChangeAspect="1" noChangeArrowheads="1"/>
          </p:cNvPicPr>
          <p:nvPr userDrawn="1"/>
        </p:nvPicPr>
        <p:blipFill>
          <a:blip r:embed="rId4">
            <a:extLst>
              <a:ext uri="{BEBA8EAE-BF5A-486C-A8C5-ECC9F3942E4B}">
                <a14:imgProps xmlns:a14="http://schemas.microsoft.com/office/drawing/2010/main">
                  <a14:imgLayer r:embed="rId5">
                    <a14:imgEffect>
                      <a14:brightnessContrast bright="34000"/>
                    </a14:imgEffect>
                  </a14:imgLayer>
                </a14:imgProps>
              </a:ext>
              <a:ext uri="{28A0092B-C50C-407E-A947-70E740481C1C}">
                <a14:useLocalDpi xmlns:a14="http://schemas.microsoft.com/office/drawing/2010/main" val="0"/>
              </a:ext>
            </a:extLst>
          </a:blip>
          <a:srcRect/>
          <a:stretch>
            <a:fillRect/>
          </a:stretch>
        </p:blipFill>
        <p:spPr bwMode="auto">
          <a:xfrm>
            <a:off x="7182533" y="4691266"/>
            <a:ext cx="4419983" cy="1097995"/>
          </a:xfrm>
          <a:prstGeom prst="rect">
            <a:avLst/>
          </a:prstGeom>
          <a:noFill/>
          <a:ln>
            <a:noFill/>
          </a:ln>
        </p:spPr>
      </p:pic>
    </p:spTree>
    <p:extLst>
      <p:ext uri="{BB962C8B-B14F-4D97-AF65-F5344CB8AC3E}">
        <p14:creationId xmlns:p14="http://schemas.microsoft.com/office/powerpoint/2010/main" val="58273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31A9A-59D4-406A-82CF-B375407F63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20AAAB-3A10-4726-BD5E-67FB08A25C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BB19E6-A1B8-402A-B672-DE752E09CDB2}"/>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6B2D5E87-5651-4355-B7ED-7202039C266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C0758CB-CA94-41F6-9CE8-DC3C05547EF5}"/>
              </a:ext>
            </a:extLst>
          </p:cNvPr>
          <p:cNvSpPr>
            <a:spLocks noGrp="1"/>
          </p:cNvSpPr>
          <p:nvPr>
            <p:ph type="sldNum" sz="quarter" idx="12"/>
          </p:nvPr>
        </p:nvSpPr>
        <p:spPr>
          <a:xfrm>
            <a:off x="8610600" y="6356350"/>
            <a:ext cx="2743200" cy="365125"/>
          </a:xfrm>
          <a:prstGeom prst="rect">
            <a:avLst/>
          </a:prstGeom>
        </p:spPr>
        <p:txBody>
          <a:bodyPr/>
          <a:lstStyle/>
          <a:p>
            <a:fld id="{45EA40CE-7CDF-496F-8FD0-43CCCAC84CA1}" type="slidenum">
              <a:rPr lang="en-US" smtClean="0"/>
              <a:t>‹#›</a:t>
            </a:fld>
            <a:endParaRPr lang="en-US"/>
          </a:p>
        </p:txBody>
      </p:sp>
    </p:spTree>
    <p:extLst>
      <p:ext uri="{BB962C8B-B14F-4D97-AF65-F5344CB8AC3E}">
        <p14:creationId xmlns:p14="http://schemas.microsoft.com/office/powerpoint/2010/main" val="3714124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CF0F42-889C-4363-8035-5CD85E22EC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87411A-BC93-4B39-AA70-72C2A72E66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A90D33-5257-4FDD-BA82-45F576ACE45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B3BEDDAD-5E2F-4567-9310-FCFCACD36A0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E5718B9-E0F0-4C3D-B3A0-642BBE303E1F}"/>
              </a:ext>
            </a:extLst>
          </p:cNvPr>
          <p:cNvSpPr>
            <a:spLocks noGrp="1"/>
          </p:cNvSpPr>
          <p:nvPr>
            <p:ph type="sldNum" sz="quarter" idx="12"/>
          </p:nvPr>
        </p:nvSpPr>
        <p:spPr>
          <a:xfrm>
            <a:off x="8610600" y="6356350"/>
            <a:ext cx="2743200" cy="365125"/>
          </a:xfrm>
          <a:prstGeom prst="rect">
            <a:avLst/>
          </a:prstGeom>
        </p:spPr>
        <p:txBody>
          <a:bodyPr/>
          <a:lstStyle/>
          <a:p>
            <a:fld id="{45EA40CE-7CDF-496F-8FD0-43CCCAC84CA1}" type="slidenum">
              <a:rPr lang="en-US" smtClean="0"/>
              <a:t>‹#›</a:t>
            </a:fld>
            <a:endParaRPr lang="en-US"/>
          </a:p>
        </p:txBody>
      </p:sp>
    </p:spTree>
    <p:extLst>
      <p:ext uri="{BB962C8B-B14F-4D97-AF65-F5344CB8AC3E}">
        <p14:creationId xmlns:p14="http://schemas.microsoft.com/office/powerpoint/2010/main" val="4155440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0BFF4-33D6-4530-9EF7-4399C38CC8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96027E-B765-4D0A-B262-81F7EEBA480E}"/>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BCBB74BB-443D-408B-B5C1-3C75BA02AD5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0F4D247-AF27-4FBB-B02B-0912213588B3}"/>
              </a:ext>
            </a:extLst>
          </p:cNvPr>
          <p:cNvSpPr>
            <a:spLocks noGrp="1"/>
          </p:cNvSpPr>
          <p:nvPr>
            <p:ph type="sldNum" sz="quarter" idx="12"/>
          </p:nvPr>
        </p:nvSpPr>
        <p:spPr>
          <a:xfrm>
            <a:off x="8610600" y="6356350"/>
            <a:ext cx="2743200" cy="365125"/>
          </a:xfrm>
          <a:prstGeom prst="rect">
            <a:avLst/>
          </a:prstGeom>
        </p:spPr>
        <p:txBody>
          <a:bodyPr/>
          <a:lstStyle/>
          <a:p>
            <a:fld id="{45EA40CE-7CDF-496F-8FD0-43CCCAC84CA1}" type="slidenum">
              <a:rPr lang="en-US" smtClean="0"/>
              <a:t>‹#›</a:t>
            </a:fld>
            <a:endParaRPr lang="en-US"/>
          </a:p>
        </p:txBody>
      </p:sp>
    </p:spTree>
    <p:extLst>
      <p:ext uri="{BB962C8B-B14F-4D97-AF65-F5344CB8AC3E}">
        <p14:creationId xmlns:p14="http://schemas.microsoft.com/office/powerpoint/2010/main" val="1976205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FC8E6-A3E0-4EDA-ADB1-335AC39B0D1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E95AAF7-0A15-4B54-A9F8-DDF44F4424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24407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CFB2A-4C80-4443-BFE1-DD8875FC21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5C8ACE9-1E94-4939-9ED8-55C11F3A22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527687-D076-47C1-94A8-D17CFA012272}"/>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D75EB9E0-E5BE-40E8-98C3-B25E907E185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DD68272-4A1A-4B3F-B3BF-0313DFBF2C84}"/>
              </a:ext>
            </a:extLst>
          </p:cNvPr>
          <p:cNvSpPr>
            <a:spLocks noGrp="1"/>
          </p:cNvSpPr>
          <p:nvPr>
            <p:ph type="sldNum" sz="quarter" idx="12"/>
          </p:nvPr>
        </p:nvSpPr>
        <p:spPr>
          <a:xfrm>
            <a:off x="8610600" y="6356350"/>
            <a:ext cx="2743200" cy="365125"/>
          </a:xfrm>
          <a:prstGeom prst="rect">
            <a:avLst/>
          </a:prstGeom>
        </p:spPr>
        <p:txBody>
          <a:bodyPr/>
          <a:lstStyle/>
          <a:p>
            <a:fld id="{45EA40CE-7CDF-496F-8FD0-43CCCAC84CA1}" type="slidenum">
              <a:rPr lang="en-US" smtClean="0"/>
              <a:t>‹#›</a:t>
            </a:fld>
            <a:endParaRPr lang="en-US"/>
          </a:p>
        </p:txBody>
      </p:sp>
    </p:spTree>
    <p:extLst>
      <p:ext uri="{BB962C8B-B14F-4D97-AF65-F5344CB8AC3E}">
        <p14:creationId xmlns:p14="http://schemas.microsoft.com/office/powerpoint/2010/main" val="3515821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11D6B-DAF6-4AFC-B54D-E196124747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47833A-8C5A-4207-9F3F-F62B120A12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9E4CE38-048C-4C41-A14B-8096E88C05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908BBBF-8F38-4238-AAE5-771488B6C09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C3087FA4-F5A0-4B91-9C02-7FA701947BF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2C1DFCF-4D8E-494D-8947-237FAB1F1AB4}"/>
              </a:ext>
            </a:extLst>
          </p:cNvPr>
          <p:cNvSpPr>
            <a:spLocks noGrp="1"/>
          </p:cNvSpPr>
          <p:nvPr>
            <p:ph type="sldNum" sz="quarter" idx="12"/>
          </p:nvPr>
        </p:nvSpPr>
        <p:spPr>
          <a:xfrm>
            <a:off x="8610600" y="6356350"/>
            <a:ext cx="2743200" cy="365125"/>
          </a:xfrm>
          <a:prstGeom prst="rect">
            <a:avLst/>
          </a:prstGeom>
        </p:spPr>
        <p:txBody>
          <a:bodyPr/>
          <a:lstStyle/>
          <a:p>
            <a:fld id="{45EA40CE-7CDF-496F-8FD0-43CCCAC84CA1}" type="slidenum">
              <a:rPr lang="en-US" smtClean="0"/>
              <a:t>‹#›</a:t>
            </a:fld>
            <a:endParaRPr lang="en-US"/>
          </a:p>
        </p:txBody>
      </p:sp>
    </p:spTree>
    <p:extLst>
      <p:ext uri="{BB962C8B-B14F-4D97-AF65-F5344CB8AC3E}">
        <p14:creationId xmlns:p14="http://schemas.microsoft.com/office/powerpoint/2010/main" val="2630042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67FCD-EBBD-4809-9D64-1BA58762D21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7B6B90-345C-4F39-94A7-8720436FFA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A31D3B-56E1-47AE-871C-8A29596C88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D1719C-17CB-40CA-9631-3BC3BC32C7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12A080-8008-4D68-8C1D-2E865032A96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6B83588-EA6E-4DC4-8D83-0CABA53C2DAD}"/>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D9C8E934-33AA-4B94-B31C-5746766ED63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AB37230-053E-4CBA-AF59-B8D851028B44}"/>
              </a:ext>
            </a:extLst>
          </p:cNvPr>
          <p:cNvSpPr>
            <a:spLocks noGrp="1"/>
          </p:cNvSpPr>
          <p:nvPr>
            <p:ph type="sldNum" sz="quarter" idx="12"/>
          </p:nvPr>
        </p:nvSpPr>
        <p:spPr>
          <a:xfrm>
            <a:off x="8610600" y="6356350"/>
            <a:ext cx="2743200" cy="365125"/>
          </a:xfrm>
          <a:prstGeom prst="rect">
            <a:avLst/>
          </a:prstGeom>
        </p:spPr>
        <p:txBody>
          <a:bodyPr/>
          <a:lstStyle/>
          <a:p>
            <a:fld id="{45EA40CE-7CDF-496F-8FD0-43CCCAC84CA1}" type="slidenum">
              <a:rPr lang="en-US" smtClean="0"/>
              <a:t>‹#›</a:t>
            </a:fld>
            <a:endParaRPr lang="en-US"/>
          </a:p>
        </p:txBody>
      </p:sp>
    </p:spTree>
    <p:extLst>
      <p:ext uri="{BB962C8B-B14F-4D97-AF65-F5344CB8AC3E}">
        <p14:creationId xmlns:p14="http://schemas.microsoft.com/office/powerpoint/2010/main" val="4264431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EEF39-9E85-41EF-82EF-2EE29E7C37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C700CD-646F-4032-815C-85D621BADE8A}"/>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4602B611-13AA-4E89-9639-B97011A22E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7BC07F1-5744-4159-999B-16CD00C45879}"/>
              </a:ext>
            </a:extLst>
          </p:cNvPr>
          <p:cNvSpPr>
            <a:spLocks noGrp="1"/>
          </p:cNvSpPr>
          <p:nvPr>
            <p:ph type="sldNum" sz="quarter" idx="12"/>
          </p:nvPr>
        </p:nvSpPr>
        <p:spPr>
          <a:xfrm>
            <a:off x="8610600" y="6356350"/>
            <a:ext cx="2743200" cy="365125"/>
          </a:xfrm>
          <a:prstGeom prst="rect">
            <a:avLst/>
          </a:prstGeom>
        </p:spPr>
        <p:txBody>
          <a:bodyPr/>
          <a:lstStyle/>
          <a:p>
            <a:fld id="{45EA40CE-7CDF-496F-8FD0-43CCCAC84CA1}" type="slidenum">
              <a:rPr lang="en-US" smtClean="0"/>
              <a:t>‹#›</a:t>
            </a:fld>
            <a:endParaRPr lang="en-US"/>
          </a:p>
        </p:txBody>
      </p:sp>
    </p:spTree>
    <p:extLst>
      <p:ext uri="{BB962C8B-B14F-4D97-AF65-F5344CB8AC3E}">
        <p14:creationId xmlns:p14="http://schemas.microsoft.com/office/powerpoint/2010/main" val="4227944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C89375-2F31-4483-9A02-9E03DCA32DED}"/>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3C86DFD0-6E67-4CDE-8F83-6927D77F78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9B8987F-D541-4A73-B4F1-995294E5B173}"/>
              </a:ext>
            </a:extLst>
          </p:cNvPr>
          <p:cNvSpPr>
            <a:spLocks noGrp="1"/>
          </p:cNvSpPr>
          <p:nvPr>
            <p:ph type="sldNum" sz="quarter" idx="12"/>
          </p:nvPr>
        </p:nvSpPr>
        <p:spPr>
          <a:xfrm>
            <a:off x="8610600" y="6356350"/>
            <a:ext cx="2743200" cy="365125"/>
          </a:xfrm>
          <a:prstGeom prst="rect">
            <a:avLst/>
          </a:prstGeom>
        </p:spPr>
        <p:txBody>
          <a:bodyPr/>
          <a:lstStyle/>
          <a:p>
            <a:fld id="{45EA40CE-7CDF-496F-8FD0-43CCCAC84CA1}" type="slidenum">
              <a:rPr lang="en-US" smtClean="0"/>
              <a:t>‹#›</a:t>
            </a:fld>
            <a:endParaRPr lang="en-US"/>
          </a:p>
        </p:txBody>
      </p:sp>
    </p:spTree>
    <p:extLst>
      <p:ext uri="{BB962C8B-B14F-4D97-AF65-F5344CB8AC3E}">
        <p14:creationId xmlns:p14="http://schemas.microsoft.com/office/powerpoint/2010/main" val="1411974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6E8-A2AD-46FD-B0F1-09ED9804F1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738FA4-65EA-47A8-A1F8-A7213DA67D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D91640-639A-4700-89FC-756FD45E0B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F0DB18-AE1C-4A24-845A-F54FE04C85EF}"/>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7E712D4D-A69D-434F-92FF-64E7DC223AC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3D27A16-B59E-4E11-9251-EF33FCEF7B72}"/>
              </a:ext>
            </a:extLst>
          </p:cNvPr>
          <p:cNvSpPr>
            <a:spLocks noGrp="1"/>
          </p:cNvSpPr>
          <p:nvPr>
            <p:ph type="sldNum" sz="quarter" idx="12"/>
          </p:nvPr>
        </p:nvSpPr>
        <p:spPr>
          <a:xfrm>
            <a:off x="8610600" y="6356350"/>
            <a:ext cx="2743200" cy="365125"/>
          </a:xfrm>
          <a:prstGeom prst="rect">
            <a:avLst/>
          </a:prstGeom>
        </p:spPr>
        <p:txBody>
          <a:bodyPr/>
          <a:lstStyle/>
          <a:p>
            <a:fld id="{45EA40CE-7CDF-496F-8FD0-43CCCAC84CA1}" type="slidenum">
              <a:rPr lang="en-US" smtClean="0"/>
              <a:t>‹#›</a:t>
            </a:fld>
            <a:endParaRPr lang="en-US"/>
          </a:p>
        </p:txBody>
      </p:sp>
    </p:spTree>
    <p:extLst>
      <p:ext uri="{BB962C8B-B14F-4D97-AF65-F5344CB8AC3E}">
        <p14:creationId xmlns:p14="http://schemas.microsoft.com/office/powerpoint/2010/main" val="2705499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A80A8-6D82-4AC2-9DC9-230909601D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F605DA-2E6E-48B9-A1A9-1B2B9CA42C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E1CE0B22-C2E7-4A6E-A622-169BE0C734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652E85-A1FB-4454-B745-1A7A7E62985A}"/>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66E69012-B3C2-4338-ABFD-72A83620577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C326405-C863-47C6-94DC-0ED4D23E1F0A}"/>
              </a:ext>
            </a:extLst>
          </p:cNvPr>
          <p:cNvSpPr>
            <a:spLocks noGrp="1"/>
          </p:cNvSpPr>
          <p:nvPr>
            <p:ph type="sldNum" sz="quarter" idx="12"/>
          </p:nvPr>
        </p:nvSpPr>
        <p:spPr>
          <a:xfrm>
            <a:off x="8610600" y="6356350"/>
            <a:ext cx="2743200" cy="365125"/>
          </a:xfrm>
          <a:prstGeom prst="rect">
            <a:avLst/>
          </a:prstGeom>
        </p:spPr>
        <p:txBody>
          <a:bodyPr/>
          <a:lstStyle/>
          <a:p>
            <a:fld id="{45EA40CE-7CDF-496F-8FD0-43CCCAC84CA1}" type="slidenum">
              <a:rPr lang="en-US" smtClean="0"/>
              <a:t>‹#›</a:t>
            </a:fld>
            <a:endParaRPr lang="en-US"/>
          </a:p>
        </p:txBody>
      </p:sp>
    </p:spTree>
    <p:extLst>
      <p:ext uri="{BB962C8B-B14F-4D97-AF65-F5344CB8AC3E}">
        <p14:creationId xmlns:p14="http://schemas.microsoft.com/office/powerpoint/2010/main" val="4147341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14000">
              <a:schemeClr val="bg1">
                <a:lumMod val="97000"/>
              </a:schemeClr>
            </a:gs>
            <a:gs pos="100000">
              <a:schemeClr val="bg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7D7841-FAE8-4A30-AD1A-9C4583A8E4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33BCBDC-8156-420F-A582-043CCF038D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DD500FB2-F999-4D5F-B03C-2B00A185BADC}"/>
              </a:ext>
            </a:extLst>
          </p:cNvPr>
          <p:cNvSpPr/>
          <p:nvPr userDrawn="1"/>
        </p:nvSpPr>
        <p:spPr>
          <a:xfrm>
            <a:off x="0" y="6311900"/>
            <a:ext cx="12192000" cy="5460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9DEDCF53-4F73-4779-A932-9796232337ED}"/>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54864" y="6336792"/>
            <a:ext cx="1914885" cy="484631"/>
          </a:xfrm>
          <a:prstGeom prst="rect">
            <a:avLst/>
          </a:prstGeom>
        </p:spPr>
      </p:pic>
      <p:sp>
        <p:nvSpPr>
          <p:cNvPr id="11" name="Rectangle 10">
            <a:extLst>
              <a:ext uri="{FF2B5EF4-FFF2-40B4-BE49-F238E27FC236}">
                <a16:creationId xmlns:a16="http://schemas.microsoft.com/office/drawing/2014/main" id="{911DED27-85CD-4EB0-857F-79977481743C}"/>
              </a:ext>
            </a:extLst>
          </p:cNvPr>
          <p:cNvSpPr/>
          <p:nvPr userDrawn="1"/>
        </p:nvSpPr>
        <p:spPr>
          <a:xfrm>
            <a:off x="274320" y="653002"/>
            <a:ext cx="484632" cy="749808"/>
          </a:xfrm>
          <a:custGeom>
            <a:avLst/>
            <a:gdLst>
              <a:gd name="connsiteX0" fmla="*/ 0 w 484632"/>
              <a:gd name="connsiteY0" fmla="*/ 0 h 749808"/>
              <a:gd name="connsiteX1" fmla="*/ 484632 w 484632"/>
              <a:gd name="connsiteY1" fmla="*/ 0 h 749808"/>
              <a:gd name="connsiteX2" fmla="*/ 484632 w 484632"/>
              <a:gd name="connsiteY2" fmla="*/ 749808 h 749808"/>
              <a:gd name="connsiteX3" fmla="*/ 0 w 484632"/>
              <a:gd name="connsiteY3" fmla="*/ 749808 h 749808"/>
              <a:gd name="connsiteX4" fmla="*/ 0 w 484632"/>
              <a:gd name="connsiteY4" fmla="*/ 0 h 749808"/>
              <a:gd name="connsiteX0" fmla="*/ 0 w 484632"/>
              <a:gd name="connsiteY0" fmla="*/ 0 h 749808"/>
              <a:gd name="connsiteX1" fmla="*/ 484632 w 484632"/>
              <a:gd name="connsiteY1" fmla="*/ 0 h 749808"/>
              <a:gd name="connsiteX2" fmla="*/ 219456 w 484632"/>
              <a:gd name="connsiteY2" fmla="*/ 393192 h 749808"/>
              <a:gd name="connsiteX3" fmla="*/ 484632 w 484632"/>
              <a:gd name="connsiteY3" fmla="*/ 749808 h 749808"/>
              <a:gd name="connsiteX4" fmla="*/ 0 w 484632"/>
              <a:gd name="connsiteY4" fmla="*/ 749808 h 749808"/>
              <a:gd name="connsiteX5" fmla="*/ 0 w 484632"/>
              <a:gd name="connsiteY5" fmla="*/ 0 h 749808"/>
              <a:gd name="connsiteX0" fmla="*/ 0 w 484632"/>
              <a:gd name="connsiteY0" fmla="*/ 0 h 749808"/>
              <a:gd name="connsiteX1" fmla="*/ 484632 w 484632"/>
              <a:gd name="connsiteY1" fmla="*/ 0 h 749808"/>
              <a:gd name="connsiteX2" fmla="*/ 292608 w 484632"/>
              <a:gd name="connsiteY2" fmla="*/ 402336 h 749808"/>
              <a:gd name="connsiteX3" fmla="*/ 484632 w 484632"/>
              <a:gd name="connsiteY3" fmla="*/ 749808 h 749808"/>
              <a:gd name="connsiteX4" fmla="*/ 0 w 484632"/>
              <a:gd name="connsiteY4" fmla="*/ 749808 h 749808"/>
              <a:gd name="connsiteX5" fmla="*/ 0 w 484632"/>
              <a:gd name="connsiteY5" fmla="*/ 0 h 749808"/>
              <a:gd name="connsiteX0" fmla="*/ 0 w 484632"/>
              <a:gd name="connsiteY0" fmla="*/ 0 h 749808"/>
              <a:gd name="connsiteX1" fmla="*/ 484632 w 484632"/>
              <a:gd name="connsiteY1" fmla="*/ 0 h 749808"/>
              <a:gd name="connsiteX2" fmla="*/ 338328 w 484632"/>
              <a:gd name="connsiteY2" fmla="*/ 402336 h 749808"/>
              <a:gd name="connsiteX3" fmla="*/ 484632 w 484632"/>
              <a:gd name="connsiteY3" fmla="*/ 749808 h 749808"/>
              <a:gd name="connsiteX4" fmla="*/ 0 w 484632"/>
              <a:gd name="connsiteY4" fmla="*/ 749808 h 749808"/>
              <a:gd name="connsiteX5" fmla="*/ 0 w 484632"/>
              <a:gd name="connsiteY5" fmla="*/ 0 h 749808"/>
              <a:gd name="connsiteX0" fmla="*/ 0 w 484632"/>
              <a:gd name="connsiteY0" fmla="*/ 0 h 749808"/>
              <a:gd name="connsiteX1" fmla="*/ 484632 w 484632"/>
              <a:gd name="connsiteY1" fmla="*/ 0 h 749808"/>
              <a:gd name="connsiteX2" fmla="*/ 402336 w 484632"/>
              <a:gd name="connsiteY2" fmla="*/ 402336 h 749808"/>
              <a:gd name="connsiteX3" fmla="*/ 484632 w 484632"/>
              <a:gd name="connsiteY3" fmla="*/ 749808 h 749808"/>
              <a:gd name="connsiteX4" fmla="*/ 0 w 484632"/>
              <a:gd name="connsiteY4" fmla="*/ 749808 h 749808"/>
              <a:gd name="connsiteX5" fmla="*/ 0 w 484632"/>
              <a:gd name="connsiteY5" fmla="*/ 0 h 749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632" h="749808">
                <a:moveTo>
                  <a:pt x="0" y="0"/>
                </a:moveTo>
                <a:lnTo>
                  <a:pt x="484632" y="0"/>
                </a:lnTo>
                <a:cubicBezTo>
                  <a:pt x="481584" y="124968"/>
                  <a:pt x="405384" y="277368"/>
                  <a:pt x="402336" y="402336"/>
                </a:cubicBezTo>
                <a:lnTo>
                  <a:pt x="484632" y="749808"/>
                </a:lnTo>
                <a:lnTo>
                  <a:pt x="0" y="749808"/>
                </a:lnTo>
                <a:lnTo>
                  <a:pt x="0" y="0"/>
                </a:lnTo>
                <a:close/>
              </a:path>
            </a:pathLst>
          </a:cu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https://www.copharm.org/assets/site/cps.png"/>
          <p:cNvPicPr>
            <a:picLocks noChangeAspect="1" noChangeArrowheads="1"/>
          </p:cNvPicPr>
          <p:nvPr userDrawn="1"/>
        </p:nvPicPr>
        <p:blipFill>
          <a:blip r:embed="rId15">
            <a:extLst>
              <a:ext uri="{BEBA8EAE-BF5A-486C-A8C5-ECC9F3942E4B}">
                <a14:imgProps xmlns:a14="http://schemas.microsoft.com/office/drawing/2010/main">
                  <a14:imgLayer r:embed="rId16">
                    <a14:imgEffect>
                      <a14:brightnessContrast bright="34000"/>
                    </a14:imgEffect>
                  </a14:imgLayer>
                </a14:imgProps>
              </a:ext>
              <a:ext uri="{28A0092B-C50C-407E-A947-70E740481C1C}">
                <a14:useLocalDpi xmlns:a14="http://schemas.microsoft.com/office/drawing/2010/main" val="0"/>
              </a:ext>
            </a:extLst>
          </a:blip>
          <a:srcRect/>
          <a:stretch>
            <a:fillRect/>
          </a:stretch>
        </p:blipFill>
        <p:spPr bwMode="auto">
          <a:xfrm>
            <a:off x="10317480" y="6357112"/>
            <a:ext cx="1742236" cy="432799"/>
          </a:xfrm>
          <a:prstGeom prst="rect">
            <a:avLst/>
          </a:prstGeom>
          <a:noFill/>
          <a:ln>
            <a:noFill/>
          </a:ln>
        </p:spPr>
      </p:pic>
    </p:spTree>
    <p:extLst>
      <p:ext uri="{BB962C8B-B14F-4D97-AF65-F5344CB8AC3E}">
        <p14:creationId xmlns:p14="http://schemas.microsoft.com/office/powerpoint/2010/main" val="15266063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Helvetica" panose="020B0604020202020204" pitchFamily="34" charset="0"/>
          <a:ea typeface="+mj-ea"/>
          <a:cs typeface="Helvetica" panose="020B0604020202020204" pitchFamily="34" charset="0"/>
        </a:defRPr>
      </a:lvl1pPr>
    </p:titleStyle>
    <p:bodyStyle>
      <a:lvl1pPr marL="228600" indent="-228600" algn="l" defTabSz="914400" rtl="0" eaLnBrk="1" latinLnBrk="0" hangingPunct="1">
        <a:lnSpc>
          <a:spcPct val="90000"/>
        </a:lnSpc>
        <a:spcBef>
          <a:spcPts val="1000"/>
        </a:spcBef>
        <a:buClr>
          <a:srgbClr val="CFB87C"/>
        </a:buClr>
        <a:buFont typeface="Meiryo" panose="020B0604030504040204" pitchFamily="34" charset="-128"/>
        <a:buChar char="➧"/>
        <a:defRPr sz="2800" kern="1200">
          <a:solidFill>
            <a:schemeClr val="tx1"/>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Clr>
          <a:srgbClr val="CFB87C"/>
        </a:buClr>
        <a:buFont typeface="Wingdings" panose="05000000000000000000" pitchFamily="2" charset="2"/>
        <a:buChar char="§"/>
        <a:defRPr sz="2400" kern="1200">
          <a:solidFill>
            <a:schemeClr val="tx1"/>
          </a:solidFill>
          <a:latin typeface="Helvetica" panose="020B0604020202020204" pitchFamily="34" charset="0"/>
          <a:ea typeface="+mn-ea"/>
          <a:cs typeface="Helvetica" panose="020B0604020202020204" pitchFamily="34" charset="0"/>
        </a:defRPr>
      </a:lvl2pPr>
      <a:lvl3pPr marL="1143000" indent="-228600" algn="l" defTabSz="914400" rtl="0" eaLnBrk="1" latinLnBrk="0" hangingPunct="1">
        <a:lnSpc>
          <a:spcPct val="90000"/>
        </a:lnSpc>
        <a:spcBef>
          <a:spcPts val="500"/>
        </a:spcBef>
        <a:buClr>
          <a:srgbClr val="CFB87C"/>
        </a:buClr>
        <a:buFont typeface="Arial" panose="020B0604020202020204" pitchFamily="34" charset="0"/>
        <a:buChar char="•"/>
        <a:defRPr sz="2000" kern="1200">
          <a:solidFill>
            <a:schemeClr val="tx1"/>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Clr>
          <a:srgbClr val="CFB87C"/>
        </a:buClr>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Clr>
          <a:srgbClr val="CFB87C"/>
        </a:buClr>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special.croi.capitalreach.com/" TargetMode="External"/><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s://towardsdatascience.com/social-distancing-to-slow-the-coronavirus-768292f04296" TargetMode="Externa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hyperlink" Target="https://sccm.org/Blog/March-2020/United-States-Resource-Availability-for-COVID-19"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clinicaltrials.gov/ct2/results?cond=&amp;term=remdesivir&amp;cntry=&amp;state=&amp;city=&amp;dist="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rdvcu.gilead.co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doi.org/10.1016/S0140-6736(20)30566-3" TargetMode="External"/><Relationship Id="rId2" Type="http://schemas.openxmlformats.org/officeDocument/2006/relationships/hyperlink" Target="https://doi.org/10.1016/S0140-6736(20)30628-0" TargetMode="Externa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hyperlink" Target="http://www.chinaxiv.org/user/download.htm?id=30387&amp;filetype=pdf" TargetMode="Externa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fda.gov/drugs/investigational-new-drug-ind-application/emergency-investigational-new-drug-eind-applications-antiviral-products"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nejm.org/doi/full/10.1056/NEJMc2004973"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18F69B-ED77-40CC-80FB-7C3AB048EEFF}"/>
              </a:ext>
            </a:extLst>
          </p:cNvPr>
          <p:cNvSpPr txBox="1"/>
          <p:nvPr/>
        </p:nvSpPr>
        <p:spPr>
          <a:xfrm>
            <a:off x="2396151" y="798196"/>
            <a:ext cx="6862194" cy="2431435"/>
          </a:xfrm>
          <a:prstGeom prst="rect">
            <a:avLst/>
          </a:prstGeom>
          <a:solidFill>
            <a:schemeClr val="tx1">
              <a:alpha val="71000"/>
            </a:schemeClr>
          </a:solidFill>
        </p:spPr>
        <p:txBody>
          <a:bodyPr wrap="square" rtlCol="0">
            <a:spAutoFit/>
          </a:bodyPr>
          <a:lstStyle/>
          <a:p>
            <a:pPr algn="ctr"/>
            <a:r>
              <a:rPr lang="en-US" sz="4000" dirty="0">
                <a:solidFill>
                  <a:schemeClr val="bg1"/>
                </a:solidFill>
                <a:latin typeface="Helvetica" panose="020B0604020202020204" pitchFamily="34" charset="0"/>
                <a:cs typeface="Helvetica" panose="020B0604020202020204" pitchFamily="34" charset="0"/>
              </a:rPr>
              <a:t>COVID-19: Implications for Pharmacists</a:t>
            </a:r>
          </a:p>
          <a:p>
            <a:pPr algn="ctr"/>
            <a:r>
              <a:rPr lang="en-US" dirty="0">
                <a:solidFill>
                  <a:schemeClr val="bg1"/>
                </a:solidFill>
                <a:latin typeface="Helvetica" panose="020B0604020202020204" pitchFamily="34" charset="0"/>
                <a:cs typeface="Helvetica" panose="020B0604020202020204" pitchFamily="34" charset="0"/>
              </a:rPr>
              <a:t>Paul Reynolds, PharmD, BCCCP</a:t>
            </a:r>
          </a:p>
          <a:p>
            <a:pPr algn="ctr"/>
            <a:r>
              <a:rPr lang="en-US" dirty="0">
                <a:solidFill>
                  <a:schemeClr val="bg1"/>
                </a:solidFill>
                <a:latin typeface="Helvetica" panose="020B0604020202020204" pitchFamily="34" charset="0"/>
                <a:cs typeface="Helvetica" panose="020B0604020202020204" pitchFamily="34" charset="0"/>
              </a:rPr>
              <a:t>Matthew Miller, PharmD, BCIDP</a:t>
            </a:r>
          </a:p>
          <a:p>
            <a:pPr algn="ctr"/>
            <a:r>
              <a:rPr lang="en-US" dirty="0">
                <a:solidFill>
                  <a:schemeClr val="bg1"/>
                </a:solidFill>
                <a:latin typeface="Helvetica" panose="020B0604020202020204" pitchFamily="34" charset="0"/>
                <a:cs typeface="Helvetica" panose="020B0604020202020204" pitchFamily="34" charset="0"/>
              </a:rPr>
              <a:t>Gina Moore, PharmD, MBA</a:t>
            </a:r>
          </a:p>
          <a:p>
            <a:pPr algn="ctr"/>
            <a:r>
              <a:rPr lang="en-US" dirty="0">
                <a:solidFill>
                  <a:srgbClr val="CFB87C"/>
                </a:solidFill>
                <a:latin typeface="Helvetica" panose="020B0604020202020204" pitchFamily="34" charset="0"/>
                <a:cs typeface="Helvetica" panose="020B0604020202020204" pitchFamily="34" charset="0"/>
              </a:rPr>
              <a:t>March 20, 2020</a:t>
            </a:r>
          </a:p>
        </p:txBody>
      </p:sp>
    </p:spTree>
    <p:extLst>
      <p:ext uri="{BB962C8B-B14F-4D97-AF65-F5344CB8AC3E}">
        <p14:creationId xmlns:p14="http://schemas.microsoft.com/office/powerpoint/2010/main" val="215839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17899-89CB-4629-94E1-ABE357F2F5B1}"/>
              </a:ext>
            </a:extLst>
          </p:cNvPr>
          <p:cNvSpPr>
            <a:spLocks noGrp="1"/>
          </p:cNvSpPr>
          <p:nvPr>
            <p:ph type="title"/>
          </p:nvPr>
        </p:nvSpPr>
        <p:spPr/>
        <p:txBody>
          <a:bodyPr/>
          <a:lstStyle/>
          <a:p>
            <a:r>
              <a:rPr lang="en-US" dirty="0"/>
              <a:t>Why Is COVID-19 So Clinically Relevant?</a:t>
            </a:r>
          </a:p>
        </p:txBody>
      </p:sp>
      <p:sp>
        <p:nvSpPr>
          <p:cNvPr id="7" name="Footer Placeholder 6">
            <a:extLst>
              <a:ext uri="{FF2B5EF4-FFF2-40B4-BE49-F238E27FC236}">
                <a16:creationId xmlns:a16="http://schemas.microsoft.com/office/drawing/2014/main" id="{565C4DF3-032B-4145-84A6-07755B49F568}"/>
              </a:ext>
            </a:extLst>
          </p:cNvPr>
          <p:cNvSpPr>
            <a:spLocks noGrp="1"/>
          </p:cNvSpPr>
          <p:nvPr>
            <p:ph type="ftr" sz="quarter" idx="11"/>
          </p:nvPr>
        </p:nvSpPr>
        <p:spPr/>
        <p:txBody>
          <a:bodyPr/>
          <a:lstStyle/>
          <a:p>
            <a:endParaRPr lang="en-US"/>
          </a:p>
        </p:txBody>
      </p:sp>
      <p:pic>
        <p:nvPicPr>
          <p:cNvPr id="9" name="Picture 8">
            <a:extLst>
              <a:ext uri="{FF2B5EF4-FFF2-40B4-BE49-F238E27FC236}">
                <a16:creationId xmlns:a16="http://schemas.microsoft.com/office/drawing/2014/main" id="{7505E2A2-9C38-4710-AA66-168439A60D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5917" y="1498468"/>
            <a:ext cx="7004115" cy="5552945"/>
          </a:xfrm>
          <a:prstGeom prst="rect">
            <a:avLst/>
          </a:prstGeom>
        </p:spPr>
      </p:pic>
      <p:sp>
        <p:nvSpPr>
          <p:cNvPr id="10" name="TextBox 9">
            <a:extLst>
              <a:ext uri="{FF2B5EF4-FFF2-40B4-BE49-F238E27FC236}">
                <a16:creationId xmlns:a16="http://schemas.microsoft.com/office/drawing/2014/main" id="{66E1ADDC-F9F6-4D80-B123-1879A6C02D16}"/>
              </a:ext>
            </a:extLst>
          </p:cNvPr>
          <p:cNvSpPr txBox="1"/>
          <p:nvPr/>
        </p:nvSpPr>
        <p:spPr>
          <a:xfrm>
            <a:off x="9982504" y="2115755"/>
            <a:ext cx="1348033" cy="369332"/>
          </a:xfrm>
          <a:prstGeom prst="rect">
            <a:avLst/>
          </a:prstGeom>
          <a:noFill/>
        </p:spPr>
        <p:txBody>
          <a:bodyPr wrap="square" rtlCol="0">
            <a:spAutoFit/>
          </a:bodyPr>
          <a:lstStyle/>
          <a:p>
            <a:r>
              <a:rPr lang="en-US" dirty="0"/>
              <a:t>Source: CDC</a:t>
            </a:r>
          </a:p>
        </p:txBody>
      </p:sp>
      <p:pic>
        <p:nvPicPr>
          <p:cNvPr id="11" name="Picture 10">
            <a:extLst>
              <a:ext uri="{FF2B5EF4-FFF2-40B4-BE49-F238E27FC236}">
                <a16:creationId xmlns:a16="http://schemas.microsoft.com/office/drawing/2014/main" id="{F5470269-4C21-4469-BBC9-B6FC91160EC0}"/>
              </a:ext>
            </a:extLst>
          </p:cNvPr>
          <p:cNvPicPr>
            <a:picLocks noChangeAspect="1"/>
          </p:cNvPicPr>
          <p:nvPr/>
        </p:nvPicPr>
        <p:blipFill>
          <a:blip r:embed="rId3"/>
          <a:stretch>
            <a:fillRect/>
          </a:stretch>
        </p:blipFill>
        <p:spPr>
          <a:xfrm>
            <a:off x="2461968" y="1737519"/>
            <a:ext cx="7381875" cy="4572000"/>
          </a:xfrm>
          <a:prstGeom prst="rect">
            <a:avLst/>
          </a:prstGeom>
        </p:spPr>
      </p:pic>
      <p:sp>
        <p:nvSpPr>
          <p:cNvPr id="12" name="TextBox 11">
            <a:extLst>
              <a:ext uri="{FF2B5EF4-FFF2-40B4-BE49-F238E27FC236}">
                <a16:creationId xmlns:a16="http://schemas.microsoft.com/office/drawing/2014/main" id="{BCAFAA5C-FFE2-4800-8864-5749AFF39656}"/>
              </a:ext>
            </a:extLst>
          </p:cNvPr>
          <p:cNvSpPr txBox="1"/>
          <p:nvPr/>
        </p:nvSpPr>
        <p:spPr>
          <a:xfrm>
            <a:off x="9993981" y="2377101"/>
            <a:ext cx="1855512" cy="1200329"/>
          </a:xfrm>
          <a:prstGeom prst="rect">
            <a:avLst/>
          </a:prstGeom>
          <a:noFill/>
        </p:spPr>
        <p:txBody>
          <a:bodyPr wrap="square" rtlCol="0">
            <a:spAutoFit/>
          </a:bodyPr>
          <a:lstStyle/>
          <a:p>
            <a:r>
              <a:rPr lang="en-US" dirty="0"/>
              <a:t>Source: Baud et al Lancet Infectious disease 2020 </a:t>
            </a:r>
          </a:p>
        </p:txBody>
      </p:sp>
    </p:spTree>
    <p:extLst>
      <p:ext uri="{BB962C8B-B14F-4D97-AF65-F5344CB8AC3E}">
        <p14:creationId xmlns:p14="http://schemas.microsoft.com/office/powerpoint/2010/main" val="622841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0E96A-4C0A-4788-9124-D38046C4C11C}"/>
              </a:ext>
            </a:extLst>
          </p:cNvPr>
          <p:cNvSpPr>
            <a:spLocks noGrp="1"/>
          </p:cNvSpPr>
          <p:nvPr>
            <p:ph type="title"/>
          </p:nvPr>
        </p:nvSpPr>
        <p:spPr/>
        <p:txBody>
          <a:bodyPr/>
          <a:lstStyle/>
          <a:p>
            <a:endParaRPr lang="en-US"/>
          </a:p>
        </p:txBody>
      </p:sp>
      <p:sp>
        <p:nvSpPr>
          <p:cNvPr id="3" name="Footer Placeholder 2">
            <a:extLst>
              <a:ext uri="{FF2B5EF4-FFF2-40B4-BE49-F238E27FC236}">
                <a16:creationId xmlns:a16="http://schemas.microsoft.com/office/drawing/2014/main" id="{AF033597-FCC9-4BF9-AED9-B87B0747743E}"/>
              </a:ext>
            </a:extLst>
          </p:cNvPr>
          <p:cNvSpPr>
            <a:spLocks noGrp="1"/>
          </p:cNvSpPr>
          <p:nvPr>
            <p:ph type="ftr" sz="quarter" idx="11"/>
          </p:nvPr>
        </p:nvSpPr>
        <p:spPr/>
        <p:txBody>
          <a:bodyPr/>
          <a:lstStyle/>
          <a:p>
            <a:endParaRPr lang="en-US"/>
          </a:p>
        </p:txBody>
      </p:sp>
      <p:pic>
        <p:nvPicPr>
          <p:cNvPr id="5" name="Picture 4">
            <a:extLst>
              <a:ext uri="{FF2B5EF4-FFF2-40B4-BE49-F238E27FC236}">
                <a16:creationId xmlns:a16="http://schemas.microsoft.com/office/drawing/2014/main" id="{53CAEC47-1814-49B4-93D9-92184E6FB6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408" y="1"/>
            <a:ext cx="10901313" cy="6356350"/>
          </a:xfrm>
          <a:prstGeom prst="rect">
            <a:avLst/>
          </a:prstGeom>
        </p:spPr>
      </p:pic>
      <p:sp>
        <p:nvSpPr>
          <p:cNvPr id="6" name="Multiplication Sign 5">
            <a:extLst>
              <a:ext uri="{FF2B5EF4-FFF2-40B4-BE49-F238E27FC236}">
                <a16:creationId xmlns:a16="http://schemas.microsoft.com/office/drawing/2014/main" id="{C61F2F90-3430-4B46-9D9A-88CE01C22324}"/>
              </a:ext>
            </a:extLst>
          </p:cNvPr>
          <p:cNvSpPr/>
          <p:nvPr/>
        </p:nvSpPr>
        <p:spPr>
          <a:xfrm>
            <a:off x="10322351" y="5316718"/>
            <a:ext cx="320511" cy="33936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ultiplication Sign 6">
            <a:extLst>
              <a:ext uri="{FF2B5EF4-FFF2-40B4-BE49-F238E27FC236}">
                <a16:creationId xmlns:a16="http://schemas.microsoft.com/office/drawing/2014/main" id="{0EB0432B-4A2A-4646-8D0F-48D955A51BCB}"/>
              </a:ext>
            </a:extLst>
          </p:cNvPr>
          <p:cNvSpPr/>
          <p:nvPr/>
        </p:nvSpPr>
        <p:spPr>
          <a:xfrm>
            <a:off x="8730792" y="2094322"/>
            <a:ext cx="320511" cy="33936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4C30B10-1F4B-4796-A4CA-C2E127C967F5}"/>
              </a:ext>
            </a:extLst>
          </p:cNvPr>
          <p:cNvSpPr txBox="1"/>
          <p:nvPr/>
        </p:nvSpPr>
        <p:spPr>
          <a:xfrm>
            <a:off x="4647487" y="6411954"/>
            <a:ext cx="7544513" cy="253916"/>
          </a:xfrm>
          <a:prstGeom prst="rect">
            <a:avLst/>
          </a:prstGeom>
          <a:noFill/>
        </p:spPr>
        <p:txBody>
          <a:bodyPr wrap="square" rtlCol="0">
            <a:spAutoFit/>
          </a:bodyPr>
          <a:lstStyle/>
          <a:p>
            <a:r>
              <a:rPr lang="en-US" sz="1050" u="sng" dirty="0">
                <a:hlinkClick r:id="rId3"/>
              </a:rPr>
              <a:t>Source: https://special.croi.capitalreach.com/</a:t>
            </a:r>
            <a:endParaRPr lang="en-US" sz="1050" dirty="0"/>
          </a:p>
        </p:txBody>
      </p:sp>
    </p:spTree>
    <p:extLst>
      <p:ext uri="{BB962C8B-B14F-4D97-AF65-F5344CB8AC3E}">
        <p14:creationId xmlns:p14="http://schemas.microsoft.com/office/powerpoint/2010/main" val="3280384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917FE-49FC-4B79-9DAF-DB3586A2110F}"/>
              </a:ext>
            </a:extLst>
          </p:cNvPr>
          <p:cNvSpPr>
            <a:spLocks noGrp="1"/>
          </p:cNvSpPr>
          <p:nvPr>
            <p:ph type="title"/>
          </p:nvPr>
        </p:nvSpPr>
        <p:spPr>
          <a:xfrm>
            <a:off x="838200" y="-254424"/>
            <a:ext cx="10515600" cy="1325563"/>
          </a:xfrm>
        </p:spPr>
        <p:txBody>
          <a:bodyPr/>
          <a:lstStyle/>
          <a:p>
            <a:r>
              <a:rPr lang="en-US" dirty="0"/>
              <a:t>Differentiating Symptoms</a:t>
            </a:r>
          </a:p>
        </p:txBody>
      </p:sp>
      <p:graphicFrame>
        <p:nvGraphicFramePr>
          <p:cNvPr id="4" name="Table 3">
            <a:extLst>
              <a:ext uri="{FF2B5EF4-FFF2-40B4-BE49-F238E27FC236}">
                <a16:creationId xmlns:a16="http://schemas.microsoft.com/office/drawing/2014/main" id="{64148648-EE0C-4EDF-A2B9-90DDB212E92A}"/>
              </a:ext>
            </a:extLst>
          </p:cNvPr>
          <p:cNvGraphicFramePr>
            <a:graphicFrameLocks noGrp="1"/>
          </p:cNvGraphicFramePr>
          <p:nvPr>
            <p:extLst>
              <p:ext uri="{D42A27DB-BD31-4B8C-83A1-F6EECF244321}">
                <p14:modId xmlns:p14="http://schemas.microsoft.com/office/powerpoint/2010/main" val="2962996869"/>
              </p:ext>
            </p:extLst>
          </p:nvPr>
        </p:nvGraphicFramePr>
        <p:xfrm>
          <a:off x="838200" y="749882"/>
          <a:ext cx="10370272" cy="5699760"/>
        </p:xfrm>
        <a:graphic>
          <a:graphicData uri="http://schemas.openxmlformats.org/drawingml/2006/table">
            <a:tbl>
              <a:tblPr firstRow="1" bandRow="1">
                <a:tableStyleId>{5C22544A-7EE6-4342-B048-85BDC9FD1C3A}</a:tableStyleId>
              </a:tblPr>
              <a:tblGrid>
                <a:gridCol w="2584508">
                  <a:extLst>
                    <a:ext uri="{9D8B030D-6E8A-4147-A177-3AD203B41FA5}">
                      <a16:colId xmlns:a16="http://schemas.microsoft.com/office/drawing/2014/main" val="3615364618"/>
                    </a:ext>
                  </a:extLst>
                </a:gridCol>
                <a:gridCol w="2600628">
                  <a:extLst>
                    <a:ext uri="{9D8B030D-6E8A-4147-A177-3AD203B41FA5}">
                      <a16:colId xmlns:a16="http://schemas.microsoft.com/office/drawing/2014/main" val="3753811781"/>
                    </a:ext>
                  </a:extLst>
                </a:gridCol>
                <a:gridCol w="2592568">
                  <a:extLst>
                    <a:ext uri="{9D8B030D-6E8A-4147-A177-3AD203B41FA5}">
                      <a16:colId xmlns:a16="http://schemas.microsoft.com/office/drawing/2014/main" val="568282704"/>
                    </a:ext>
                  </a:extLst>
                </a:gridCol>
                <a:gridCol w="2592568">
                  <a:extLst>
                    <a:ext uri="{9D8B030D-6E8A-4147-A177-3AD203B41FA5}">
                      <a16:colId xmlns:a16="http://schemas.microsoft.com/office/drawing/2014/main" val="2163659175"/>
                    </a:ext>
                  </a:extLst>
                </a:gridCol>
              </a:tblGrid>
              <a:tr h="370840">
                <a:tc>
                  <a:txBody>
                    <a:bodyPr/>
                    <a:lstStyle/>
                    <a:p>
                      <a:pPr algn="ctr"/>
                      <a:r>
                        <a:rPr lang="en-US" dirty="0"/>
                        <a:t>Symptom/Lab</a:t>
                      </a:r>
                    </a:p>
                  </a:txBody>
                  <a:tcPr/>
                </a:tc>
                <a:tc>
                  <a:txBody>
                    <a:bodyPr/>
                    <a:lstStyle/>
                    <a:p>
                      <a:pPr algn="ctr"/>
                      <a:r>
                        <a:rPr lang="en-US" dirty="0"/>
                        <a:t>COVID-19</a:t>
                      </a:r>
                    </a:p>
                  </a:txBody>
                  <a:tcPr/>
                </a:tc>
                <a:tc>
                  <a:txBody>
                    <a:bodyPr/>
                    <a:lstStyle/>
                    <a:p>
                      <a:pPr algn="ctr"/>
                      <a:r>
                        <a:rPr lang="en-US" dirty="0"/>
                        <a:t>Influenza</a:t>
                      </a:r>
                    </a:p>
                  </a:txBody>
                  <a:tcPr/>
                </a:tc>
                <a:tc>
                  <a:txBody>
                    <a:bodyPr/>
                    <a:lstStyle/>
                    <a:p>
                      <a:pPr algn="ctr"/>
                      <a:r>
                        <a:rPr lang="en-US" dirty="0"/>
                        <a:t>Common Cold</a:t>
                      </a:r>
                    </a:p>
                  </a:txBody>
                  <a:tcPr/>
                </a:tc>
                <a:extLst>
                  <a:ext uri="{0D108BD9-81ED-4DB2-BD59-A6C34878D82A}">
                    <a16:rowId xmlns:a16="http://schemas.microsoft.com/office/drawing/2014/main" val="1965299743"/>
                  </a:ext>
                </a:extLst>
              </a:tr>
              <a:tr h="370840">
                <a:tc>
                  <a:txBody>
                    <a:bodyPr/>
                    <a:lstStyle/>
                    <a:p>
                      <a:pPr algn="ctr"/>
                      <a:r>
                        <a:rPr lang="en-US" dirty="0"/>
                        <a:t>Fever</a:t>
                      </a:r>
                    </a:p>
                  </a:txBody>
                  <a:tcPr/>
                </a:tc>
                <a:tc>
                  <a:txBody>
                    <a:bodyPr/>
                    <a:lstStyle/>
                    <a:p>
                      <a:pPr algn="ctr"/>
                      <a:r>
                        <a:rPr lang="en-US" dirty="0"/>
                        <a:t> &gt;80-90% – careful sometimes delayed!</a:t>
                      </a:r>
                    </a:p>
                  </a:txBody>
                  <a:tcPr/>
                </a:tc>
                <a:tc>
                  <a:txBody>
                    <a:bodyPr/>
                    <a:lstStyle/>
                    <a:p>
                      <a:pPr algn="ctr"/>
                      <a:r>
                        <a:rPr lang="en-US" dirty="0"/>
                        <a:t>&gt;80-90%</a:t>
                      </a:r>
                    </a:p>
                  </a:txBody>
                  <a:tcPr/>
                </a:tc>
                <a:tc>
                  <a:txBody>
                    <a:bodyPr/>
                    <a:lstStyle/>
                    <a:p>
                      <a:pPr algn="ctr"/>
                      <a:r>
                        <a:rPr lang="en-US" dirty="0"/>
                        <a:t>Very Rare</a:t>
                      </a:r>
                    </a:p>
                  </a:txBody>
                  <a:tcPr/>
                </a:tc>
                <a:extLst>
                  <a:ext uri="{0D108BD9-81ED-4DB2-BD59-A6C34878D82A}">
                    <a16:rowId xmlns:a16="http://schemas.microsoft.com/office/drawing/2014/main" val="3407294481"/>
                  </a:ext>
                </a:extLst>
              </a:tr>
              <a:tr h="370840">
                <a:tc>
                  <a:txBody>
                    <a:bodyPr/>
                    <a:lstStyle/>
                    <a:p>
                      <a:pPr algn="ctr"/>
                      <a:r>
                        <a:rPr lang="en-US" dirty="0"/>
                        <a:t>Cough</a:t>
                      </a:r>
                    </a:p>
                  </a:txBody>
                  <a:tcPr/>
                </a:tc>
                <a:tc>
                  <a:txBody>
                    <a:bodyPr/>
                    <a:lstStyle/>
                    <a:p>
                      <a:pPr algn="ctr"/>
                      <a:r>
                        <a:rPr lang="en-US" dirty="0"/>
                        <a:t>70% of which majority is dry cough (30% sputum producing)</a:t>
                      </a:r>
                    </a:p>
                  </a:txBody>
                  <a:tcPr/>
                </a:tc>
                <a:tc>
                  <a:txBody>
                    <a:bodyPr/>
                    <a:lstStyle/>
                    <a:p>
                      <a:pPr algn="ctr"/>
                      <a:r>
                        <a:rPr lang="en-US" dirty="0"/>
                        <a:t>Often dry</a:t>
                      </a:r>
                    </a:p>
                  </a:txBody>
                  <a:tcPr/>
                </a:tc>
                <a:tc>
                  <a:txBody>
                    <a:bodyPr/>
                    <a:lstStyle/>
                    <a:p>
                      <a:pPr algn="ctr"/>
                      <a:r>
                        <a:rPr lang="en-US" dirty="0"/>
                        <a:t>Common – dry or wet</a:t>
                      </a:r>
                    </a:p>
                  </a:txBody>
                  <a:tcPr/>
                </a:tc>
                <a:extLst>
                  <a:ext uri="{0D108BD9-81ED-4DB2-BD59-A6C34878D82A}">
                    <a16:rowId xmlns:a16="http://schemas.microsoft.com/office/drawing/2014/main" val="113333387"/>
                  </a:ext>
                </a:extLst>
              </a:tr>
              <a:tr h="370840">
                <a:tc>
                  <a:txBody>
                    <a:bodyPr/>
                    <a:lstStyle/>
                    <a:p>
                      <a:pPr algn="ctr"/>
                      <a:r>
                        <a:rPr lang="en-US" dirty="0"/>
                        <a:t>Myalgia/Fatigue</a:t>
                      </a:r>
                    </a:p>
                  </a:txBody>
                  <a:tcPr/>
                </a:tc>
                <a:tc>
                  <a:txBody>
                    <a:bodyPr/>
                    <a:lstStyle/>
                    <a:p>
                      <a:pPr algn="ctr"/>
                      <a:r>
                        <a:rPr lang="en-US" dirty="0"/>
                        <a:t>11-50%</a:t>
                      </a:r>
                    </a:p>
                  </a:txBody>
                  <a:tcPr/>
                </a:tc>
                <a:tc>
                  <a:txBody>
                    <a:bodyPr/>
                    <a:lstStyle/>
                    <a:p>
                      <a:pPr algn="ctr"/>
                      <a:r>
                        <a:rPr lang="en-US" dirty="0"/>
                        <a:t>Common</a:t>
                      </a:r>
                    </a:p>
                  </a:txBody>
                  <a:tcPr/>
                </a:tc>
                <a:tc>
                  <a:txBody>
                    <a:bodyPr/>
                    <a:lstStyle/>
                    <a:p>
                      <a:pPr algn="ctr"/>
                      <a:r>
                        <a:rPr lang="en-US" dirty="0"/>
                        <a:t>Rare</a:t>
                      </a:r>
                    </a:p>
                  </a:txBody>
                  <a:tcPr/>
                </a:tc>
                <a:extLst>
                  <a:ext uri="{0D108BD9-81ED-4DB2-BD59-A6C34878D82A}">
                    <a16:rowId xmlns:a16="http://schemas.microsoft.com/office/drawing/2014/main" val="1944222895"/>
                  </a:ext>
                </a:extLst>
              </a:tr>
              <a:tr h="370840">
                <a:tc>
                  <a:txBody>
                    <a:bodyPr/>
                    <a:lstStyle/>
                    <a:p>
                      <a:pPr algn="ctr"/>
                      <a:r>
                        <a:rPr lang="en-US" dirty="0"/>
                        <a:t>Immune effects</a:t>
                      </a:r>
                    </a:p>
                  </a:txBody>
                  <a:tcPr/>
                </a:tc>
                <a:tc>
                  <a:txBody>
                    <a:bodyPr/>
                    <a:lstStyle/>
                    <a:p>
                      <a:pPr algn="ctr"/>
                      <a:r>
                        <a:rPr lang="en-US" dirty="0"/>
                        <a:t>Leukopenia (30-60%) – T cell Depression</a:t>
                      </a:r>
                    </a:p>
                  </a:txBody>
                  <a:tcPr/>
                </a:tc>
                <a:tc>
                  <a:txBody>
                    <a:bodyPr/>
                    <a:lstStyle/>
                    <a:p>
                      <a:pPr algn="ctr"/>
                      <a:r>
                        <a:rPr lang="en-US" dirty="0"/>
                        <a:t>Rare</a:t>
                      </a:r>
                    </a:p>
                  </a:txBody>
                  <a:tcPr/>
                </a:tc>
                <a:tc>
                  <a:txBody>
                    <a:bodyPr/>
                    <a:lstStyle/>
                    <a:p>
                      <a:pPr algn="ctr"/>
                      <a:r>
                        <a:rPr lang="en-US" dirty="0"/>
                        <a:t>Never</a:t>
                      </a:r>
                    </a:p>
                  </a:txBody>
                  <a:tcPr/>
                </a:tc>
                <a:extLst>
                  <a:ext uri="{0D108BD9-81ED-4DB2-BD59-A6C34878D82A}">
                    <a16:rowId xmlns:a16="http://schemas.microsoft.com/office/drawing/2014/main" val="1137972265"/>
                  </a:ext>
                </a:extLst>
              </a:tr>
              <a:tr h="370840">
                <a:tc>
                  <a:txBody>
                    <a:bodyPr/>
                    <a:lstStyle/>
                    <a:p>
                      <a:pPr algn="ctr"/>
                      <a:r>
                        <a:rPr lang="en-US" dirty="0"/>
                        <a:t>Platelet effects</a:t>
                      </a:r>
                    </a:p>
                  </a:txBody>
                  <a:tcPr/>
                </a:tc>
                <a:tc>
                  <a:txBody>
                    <a:bodyPr/>
                    <a:lstStyle/>
                    <a:p>
                      <a:pPr algn="ctr"/>
                      <a:r>
                        <a:rPr lang="en-US" dirty="0"/>
                        <a:t>Thrombocytopenia (40-60%)</a:t>
                      </a:r>
                    </a:p>
                  </a:txBody>
                  <a:tcPr/>
                </a:tc>
                <a:tc>
                  <a:txBody>
                    <a:bodyPr/>
                    <a:lstStyle/>
                    <a:p>
                      <a:pPr algn="ctr"/>
                      <a:r>
                        <a:rPr lang="en-US" dirty="0"/>
                        <a:t>Rare</a:t>
                      </a:r>
                    </a:p>
                  </a:txBody>
                  <a:tcPr/>
                </a:tc>
                <a:tc>
                  <a:txBody>
                    <a:bodyPr/>
                    <a:lstStyle/>
                    <a:p>
                      <a:pPr algn="ctr"/>
                      <a:r>
                        <a:rPr lang="en-US" dirty="0"/>
                        <a:t>Never</a:t>
                      </a:r>
                    </a:p>
                  </a:txBody>
                  <a:tcPr/>
                </a:tc>
                <a:extLst>
                  <a:ext uri="{0D108BD9-81ED-4DB2-BD59-A6C34878D82A}">
                    <a16:rowId xmlns:a16="http://schemas.microsoft.com/office/drawing/2014/main" val="202363875"/>
                  </a:ext>
                </a:extLst>
              </a:tr>
              <a:tr h="370840">
                <a:tc>
                  <a:txBody>
                    <a:bodyPr/>
                    <a:lstStyle/>
                    <a:p>
                      <a:pPr algn="ctr"/>
                      <a:r>
                        <a:rPr lang="en-US" dirty="0"/>
                        <a:t>Sneezing</a:t>
                      </a:r>
                    </a:p>
                  </a:txBody>
                  <a:tcPr/>
                </a:tc>
                <a:tc>
                  <a:txBody>
                    <a:bodyPr/>
                    <a:lstStyle/>
                    <a:p>
                      <a:pPr algn="l"/>
                      <a:r>
                        <a:rPr lang="en-US" dirty="0"/>
                        <a:t>                    No</a:t>
                      </a:r>
                    </a:p>
                  </a:txBody>
                  <a:tcPr/>
                </a:tc>
                <a:tc>
                  <a:txBody>
                    <a:bodyPr/>
                    <a:lstStyle/>
                    <a:p>
                      <a:pPr algn="ctr"/>
                      <a:r>
                        <a:rPr lang="en-US" dirty="0"/>
                        <a:t>Rare</a:t>
                      </a:r>
                    </a:p>
                  </a:txBody>
                  <a:tcPr/>
                </a:tc>
                <a:tc>
                  <a:txBody>
                    <a:bodyPr/>
                    <a:lstStyle/>
                    <a:p>
                      <a:pPr algn="ctr"/>
                      <a:r>
                        <a:rPr lang="en-US" dirty="0"/>
                        <a:t>Common</a:t>
                      </a:r>
                    </a:p>
                  </a:txBody>
                  <a:tcPr/>
                </a:tc>
                <a:extLst>
                  <a:ext uri="{0D108BD9-81ED-4DB2-BD59-A6C34878D82A}">
                    <a16:rowId xmlns:a16="http://schemas.microsoft.com/office/drawing/2014/main" val="2266219939"/>
                  </a:ext>
                </a:extLst>
              </a:tr>
              <a:tr h="370840">
                <a:tc>
                  <a:txBody>
                    <a:bodyPr/>
                    <a:lstStyle/>
                    <a:p>
                      <a:pPr algn="ctr"/>
                      <a:r>
                        <a:rPr lang="en-US" dirty="0"/>
                        <a:t>Congestion</a:t>
                      </a:r>
                    </a:p>
                  </a:txBody>
                  <a:tcPr/>
                </a:tc>
                <a:tc>
                  <a:txBody>
                    <a:bodyPr/>
                    <a:lstStyle/>
                    <a:p>
                      <a:pPr algn="ctr"/>
                      <a:r>
                        <a:rPr lang="en-US" dirty="0"/>
                        <a:t>No</a:t>
                      </a:r>
                    </a:p>
                  </a:txBody>
                  <a:tcPr/>
                </a:tc>
                <a:tc>
                  <a:txBody>
                    <a:bodyPr/>
                    <a:lstStyle/>
                    <a:p>
                      <a:pPr algn="ctr"/>
                      <a:r>
                        <a:rPr lang="en-US" dirty="0"/>
                        <a:t>Rare</a:t>
                      </a:r>
                    </a:p>
                  </a:txBody>
                  <a:tcPr/>
                </a:tc>
                <a:tc>
                  <a:txBody>
                    <a:bodyPr/>
                    <a:lstStyle/>
                    <a:p>
                      <a:pPr algn="ctr"/>
                      <a:r>
                        <a:rPr lang="en-US" dirty="0"/>
                        <a:t>Common</a:t>
                      </a:r>
                    </a:p>
                  </a:txBody>
                  <a:tcPr/>
                </a:tc>
                <a:extLst>
                  <a:ext uri="{0D108BD9-81ED-4DB2-BD59-A6C34878D82A}">
                    <a16:rowId xmlns:a16="http://schemas.microsoft.com/office/drawing/2014/main" val="2181018413"/>
                  </a:ext>
                </a:extLst>
              </a:tr>
              <a:tr h="370840">
                <a:tc>
                  <a:txBody>
                    <a:bodyPr/>
                    <a:lstStyle/>
                    <a:p>
                      <a:pPr algn="ctr"/>
                      <a:r>
                        <a:rPr lang="en-US" dirty="0"/>
                        <a:t>Sore Throat</a:t>
                      </a:r>
                    </a:p>
                  </a:txBody>
                  <a:tcPr/>
                </a:tc>
                <a:tc>
                  <a:txBody>
                    <a:bodyPr/>
                    <a:lstStyle/>
                    <a:p>
                      <a:pPr algn="ctr"/>
                      <a:r>
                        <a:rPr lang="en-US" dirty="0"/>
                        <a:t>13% </a:t>
                      </a:r>
                    </a:p>
                  </a:txBody>
                  <a:tcPr/>
                </a:tc>
                <a:tc>
                  <a:txBody>
                    <a:bodyPr/>
                    <a:lstStyle/>
                    <a:p>
                      <a:pPr algn="ctr"/>
                      <a:r>
                        <a:rPr lang="en-US" dirty="0"/>
                        <a:t>Rare</a:t>
                      </a:r>
                    </a:p>
                  </a:txBody>
                  <a:tcPr/>
                </a:tc>
                <a:tc>
                  <a:txBody>
                    <a:bodyPr/>
                    <a:lstStyle/>
                    <a:p>
                      <a:pPr algn="ctr"/>
                      <a:r>
                        <a:rPr lang="en-US" dirty="0"/>
                        <a:t>Common</a:t>
                      </a:r>
                    </a:p>
                  </a:txBody>
                  <a:tcPr/>
                </a:tc>
                <a:extLst>
                  <a:ext uri="{0D108BD9-81ED-4DB2-BD59-A6C34878D82A}">
                    <a16:rowId xmlns:a16="http://schemas.microsoft.com/office/drawing/2014/main" val="1063340815"/>
                  </a:ext>
                </a:extLst>
              </a:tr>
              <a:tr h="370840">
                <a:tc>
                  <a:txBody>
                    <a:bodyPr/>
                    <a:lstStyle/>
                    <a:p>
                      <a:pPr algn="ctr"/>
                      <a:r>
                        <a:rPr lang="en-US" dirty="0"/>
                        <a:t>Hospitalization Rate</a:t>
                      </a:r>
                    </a:p>
                  </a:txBody>
                  <a:tcPr/>
                </a:tc>
                <a:tc>
                  <a:txBody>
                    <a:bodyPr/>
                    <a:lstStyle/>
                    <a:p>
                      <a:pPr algn="ctr"/>
                      <a:r>
                        <a:rPr lang="en-US" dirty="0"/>
                        <a:t>4-16% (ICU)</a:t>
                      </a:r>
                    </a:p>
                  </a:txBody>
                  <a:tcPr/>
                </a:tc>
                <a:tc>
                  <a:txBody>
                    <a:bodyPr/>
                    <a:lstStyle/>
                    <a:p>
                      <a:pPr algn="ctr"/>
                      <a:r>
                        <a:rPr lang="en-US" dirty="0"/>
                        <a:t>0.03%</a:t>
                      </a:r>
                    </a:p>
                  </a:txBody>
                  <a:tcPr/>
                </a:tc>
                <a:tc>
                  <a:txBody>
                    <a:bodyPr/>
                    <a:lstStyle/>
                    <a:p>
                      <a:pPr algn="ctr"/>
                      <a:r>
                        <a:rPr lang="en-US" dirty="0"/>
                        <a:t>Rare</a:t>
                      </a:r>
                    </a:p>
                  </a:txBody>
                  <a:tcPr/>
                </a:tc>
                <a:extLst>
                  <a:ext uri="{0D108BD9-81ED-4DB2-BD59-A6C34878D82A}">
                    <a16:rowId xmlns:a16="http://schemas.microsoft.com/office/drawing/2014/main" val="2861251055"/>
                  </a:ext>
                </a:extLst>
              </a:tr>
              <a:tr h="370840">
                <a:tc>
                  <a:txBody>
                    <a:bodyPr/>
                    <a:lstStyle/>
                    <a:p>
                      <a:pPr algn="ctr"/>
                      <a:r>
                        <a:rPr lang="en-US" dirty="0"/>
                        <a:t>Cause of Death</a:t>
                      </a:r>
                    </a:p>
                  </a:txBody>
                  <a:tcPr/>
                </a:tc>
                <a:tc>
                  <a:txBody>
                    <a:bodyPr/>
                    <a:lstStyle/>
                    <a:p>
                      <a:pPr algn="ctr"/>
                      <a:r>
                        <a:rPr lang="en-US" dirty="0"/>
                        <a:t>Acute Respiratory Distress Syndrome (ARDS)</a:t>
                      </a:r>
                    </a:p>
                  </a:txBody>
                  <a:tcPr/>
                </a:tc>
                <a:tc>
                  <a:txBody>
                    <a:bodyPr/>
                    <a:lstStyle/>
                    <a:p>
                      <a:pPr algn="ctr"/>
                      <a:r>
                        <a:rPr lang="en-US" dirty="0"/>
                        <a:t>ARDS</a:t>
                      </a:r>
                    </a:p>
                  </a:txBody>
                  <a:tcPr/>
                </a:tc>
                <a:tc>
                  <a:txBody>
                    <a:bodyPr/>
                    <a:lstStyle/>
                    <a:p>
                      <a:pPr algn="ctr"/>
                      <a:r>
                        <a:rPr lang="en-US" dirty="0"/>
                        <a:t>Rare</a:t>
                      </a:r>
                    </a:p>
                  </a:txBody>
                  <a:tcPr/>
                </a:tc>
                <a:extLst>
                  <a:ext uri="{0D108BD9-81ED-4DB2-BD59-A6C34878D82A}">
                    <a16:rowId xmlns:a16="http://schemas.microsoft.com/office/drawing/2014/main" val="2410561859"/>
                  </a:ext>
                </a:extLst>
              </a:tr>
            </a:tbl>
          </a:graphicData>
        </a:graphic>
      </p:graphicFrame>
    </p:spTree>
    <p:extLst>
      <p:ext uri="{BB962C8B-B14F-4D97-AF65-F5344CB8AC3E}">
        <p14:creationId xmlns:p14="http://schemas.microsoft.com/office/powerpoint/2010/main" val="3431203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2D04B-263F-4912-9566-A38B1A124DF0}"/>
              </a:ext>
            </a:extLst>
          </p:cNvPr>
          <p:cNvSpPr>
            <a:spLocks noGrp="1"/>
          </p:cNvSpPr>
          <p:nvPr>
            <p:ph type="title"/>
          </p:nvPr>
        </p:nvSpPr>
        <p:spPr/>
        <p:txBody>
          <a:bodyPr/>
          <a:lstStyle/>
          <a:p>
            <a:r>
              <a:rPr lang="en-US" dirty="0"/>
              <a:t>Testing for COVID-19</a:t>
            </a:r>
          </a:p>
        </p:txBody>
      </p:sp>
      <p:sp>
        <p:nvSpPr>
          <p:cNvPr id="4" name="Content Placeholder 3">
            <a:extLst>
              <a:ext uri="{FF2B5EF4-FFF2-40B4-BE49-F238E27FC236}">
                <a16:creationId xmlns:a16="http://schemas.microsoft.com/office/drawing/2014/main" id="{FEFBB468-19F7-4D99-B94D-B350BC94C195}"/>
              </a:ext>
            </a:extLst>
          </p:cNvPr>
          <p:cNvSpPr>
            <a:spLocks noGrp="1"/>
          </p:cNvSpPr>
          <p:nvPr>
            <p:ph idx="1"/>
          </p:nvPr>
        </p:nvSpPr>
        <p:spPr/>
        <p:txBody>
          <a:bodyPr/>
          <a:lstStyle/>
          <a:p>
            <a:r>
              <a:rPr lang="en-US" dirty="0"/>
              <a:t>What tests are available?</a:t>
            </a:r>
          </a:p>
          <a:p>
            <a:pPr lvl="1"/>
            <a:r>
              <a:rPr lang="en-US" dirty="0"/>
              <a:t>Standard of care: Real time </a:t>
            </a:r>
            <a:r>
              <a:rPr lang="en-US" dirty="0" err="1"/>
              <a:t>rRT</a:t>
            </a:r>
            <a:r>
              <a:rPr lang="en-US" dirty="0"/>
              <a:t>-PCR (Nasopharyngeal, oropharyngeal, bronchioalveolar lavage, aspirates, sputum)</a:t>
            </a:r>
          </a:p>
          <a:p>
            <a:pPr lvl="1"/>
            <a:r>
              <a:rPr lang="en-US" dirty="0"/>
              <a:t>Alternative testing (in development): IgM ELISA, Point of care testing</a:t>
            </a:r>
          </a:p>
          <a:p>
            <a:r>
              <a:rPr lang="en-US" dirty="0"/>
              <a:t>Who to test? </a:t>
            </a:r>
          </a:p>
          <a:p>
            <a:pPr lvl="1"/>
            <a:r>
              <a:rPr lang="en-US" dirty="0"/>
              <a:t>At risk individuals with symptoms compatible with COVID-19</a:t>
            </a:r>
          </a:p>
          <a:p>
            <a:pPr lvl="1"/>
            <a:r>
              <a:rPr lang="en-US" dirty="0"/>
              <a:t>Hospitalized patients with symptoms compatible with COVID-19</a:t>
            </a:r>
          </a:p>
          <a:p>
            <a:pPr lvl="1"/>
            <a:r>
              <a:rPr lang="en-US" dirty="0"/>
              <a:t>Any persons (</a:t>
            </a:r>
            <a:r>
              <a:rPr lang="en-US" dirty="0" err="1"/>
              <a:t>esp</a:t>
            </a:r>
            <a:r>
              <a:rPr lang="en-US" dirty="0"/>
              <a:t> healthcare workers) within 14 days of close contact (from </a:t>
            </a:r>
            <a:r>
              <a:rPr lang="en-US" dirty="0" err="1"/>
              <a:t>sx</a:t>
            </a:r>
            <a:r>
              <a:rPr lang="en-US" dirty="0"/>
              <a:t> onset) of a confirmed COVID-19 patient</a:t>
            </a:r>
          </a:p>
          <a:p>
            <a:r>
              <a:rPr lang="en-US" dirty="0"/>
              <a:t>Colorado: Mitigation strategies may go into effect</a:t>
            </a:r>
          </a:p>
          <a:p>
            <a:pPr lvl="1"/>
            <a:endParaRPr lang="en-US" dirty="0"/>
          </a:p>
        </p:txBody>
      </p:sp>
    </p:spTree>
    <p:extLst>
      <p:ext uri="{BB962C8B-B14F-4D97-AF65-F5344CB8AC3E}">
        <p14:creationId xmlns:p14="http://schemas.microsoft.com/office/powerpoint/2010/main" val="2862128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872F745-DFFB-428E-B7C6-2EDB96E7345F}"/>
              </a:ext>
            </a:extLst>
          </p:cNvPr>
          <p:cNvSpPr>
            <a:spLocks noGrp="1"/>
          </p:cNvSpPr>
          <p:nvPr>
            <p:ph type="title"/>
          </p:nvPr>
        </p:nvSpPr>
        <p:spPr>
          <a:xfrm>
            <a:off x="838200" y="-377671"/>
            <a:ext cx="10515600" cy="1325563"/>
          </a:xfrm>
        </p:spPr>
        <p:txBody>
          <a:bodyPr>
            <a:normAutofit/>
          </a:bodyPr>
          <a:lstStyle/>
          <a:p>
            <a:r>
              <a:rPr lang="en-US" sz="3600" dirty="0"/>
              <a:t>The Reason for Separation</a:t>
            </a:r>
            <a:endParaRPr lang="en-US" sz="4000" dirty="0"/>
          </a:p>
        </p:txBody>
      </p:sp>
      <p:sp>
        <p:nvSpPr>
          <p:cNvPr id="7" name="Content Placeholder 6">
            <a:extLst>
              <a:ext uri="{FF2B5EF4-FFF2-40B4-BE49-F238E27FC236}">
                <a16:creationId xmlns:a16="http://schemas.microsoft.com/office/drawing/2014/main" id="{D75C1F64-BA87-49DF-91DF-3851283ACC75}"/>
              </a:ext>
            </a:extLst>
          </p:cNvPr>
          <p:cNvSpPr>
            <a:spLocks noGrp="1"/>
          </p:cNvSpPr>
          <p:nvPr>
            <p:ph idx="1"/>
          </p:nvPr>
        </p:nvSpPr>
        <p:spPr/>
        <p:txBody>
          <a:bodyPr/>
          <a:lstStyle/>
          <a:p>
            <a:endParaRPr lang="en-US" dirty="0"/>
          </a:p>
        </p:txBody>
      </p:sp>
      <p:pic>
        <p:nvPicPr>
          <p:cNvPr id="3074" name="Picture 2" descr="https://miro.medium.com/max/3226/1*S4b2QWJXiEMtNoM24tD-gA.png">
            <a:extLst>
              <a:ext uri="{FF2B5EF4-FFF2-40B4-BE49-F238E27FC236}">
                <a16:creationId xmlns:a16="http://schemas.microsoft.com/office/drawing/2014/main" id="{AD9B3628-EDF3-4AB0-8764-C176543E08B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93889"/>
            <a:ext cx="12192000" cy="62641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080990C-1BC6-4AD3-9054-52E47D4E4005}"/>
              </a:ext>
            </a:extLst>
          </p:cNvPr>
          <p:cNvSpPr txBox="1"/>
          <p:nvPr/>
        </p:nvSpPr>
        <p:spPr>
          <a:xfrm>
            <a:off x="7633982" y="176169"/>
            <a:ext cx="3489820" cy="369332"/>
          </a:xfrm>
          <a:prstGeom prst="rect">
            <a:avLst/>
          </a:prstGeom>
          <a:noFill/>
        </p:spPr>
        <p:txBody>
          <a:bodyPr wrap="square" rtlCol="0">
            <a:spAutoFit/>
          </a:bodyPr>
          <a:lstStyle/>
          <a:p>
            <a:r>
              <a:rPr lang="en-US" dirty="0"/>
              <a:t>Source: Medium.com</a:t>
            </a:r>
          </a:p>
        </p:txBody>
      </p:sp>
    </p:spTree>
    <p:extLst>
      <p:ext uri="{BB962C8B-B14F-4D97-AF65-F5344CB8AC3E}">
        <p14:creationId xmlns:p14="http://schemas.microsoft.com/office/powerpoint/2010/main" val="4202345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81147-5DD0-4B41-BC98-48C219D9208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2AD2098-F5C0-46C0-A661-8B2A35A1DD74}"/>
              </a:ext>
            </a:extLst>
          </p:cNvPr>
          <p:cNvSpPr>
            <a:spLocks noGrp="1"/>
          </p:cNvSpPr>
          <p:nvPr>
            <p:ph idx="1"/>
          </p:nvPr>
        </p:nvSpPr>
        <p:spPr/>
        <p:txBody>
          <a:bodyPr/>
          <a:lstStyle/>
          <a:p>
            <a:endParaRPr lang="en-US"/>
          </a:p>
        </p:txBody>
      </p:sp>
      <p:sp>
        <p:nvSpPr>
          <p:cNvPr id="4" name="Text Placeholder 3">
            <a:extLst>
              <a:ext uri="{FF2B5EF4-FFF2-40B4-BE49-F238E27FC236}">
                <a16:creationId xmlns:a16="http://schemas.microsoft.com/office/drawing/2014/main" id="{2D7F8DB1-994F-4299-82FC-7E1A74B5D5E4}"/>
              </a:ext>
            </a:extLst>
          </p:cNvPr>
          <p:cNvSpPr>
            <a:spLocks noGrp="1"/>
          </p:cNvSpPr>
          <p:nvPr>
            <p:ph type="body" sz="half" idx="2"/>
          </p:nvPr>
        </p:nvSpPr>
        <p:spPr>
          <a:xfrm>
            <a:off x="744504" y="1942372"/>
            <a:ext cx="3759074" cy="3618891"/>
          </a:xfrm>
        </p:spPr>
        <p:txBody>
          <a:bodyPr/>
          <a:lstStyle/>
          <a:p>
            <a:endParaRPr lang="en-US" dirty="0"/>
          </a:p>
        </p:txBody>
      </p:sp>
      <p:sp>
        <p:nvSpPr>
          <p:cNvPr id="5" name="Footer Placeholder 4">
            <a:extLst>
              <a:ext uri="{FF2B5EF4-FFF2-40B4-BE49-F238E27FC236}">
                <a16:creationId xmlns:a16="http://schemas.microsoft.com/office/drawing/2014/main" id="{DCBDCD00-9624-4BB7-BEEC-956B649E33BA}"/>
              </a:ext>
            </a:extLst>
          </p:cNvPr>
          <p:cNvSpPr>
            <a:spLocks noGrp="1"/>
          </p:cNvSpPr>
          <p:nvPr>
            <p:ph type="ftr" sz="quarter" idx="11"/>
          </p:nvPr>
        </p:nvSpPr>
        <p:spPr/>
        <p:txBody>
          <a:bodyPr/>
          <a:lstStyle/>
          <a:p>
            <a:endParaRPr lang="en-US"/>
          </a:p>
        </p:txBody>
      </p:sp>
      <p:pic>
        <p:nvPicPr>
          <p:cNvPr id="5122" name="Picture 2" descr="https://miro.medium.com/max/3584/1*r-ddYhoUtP_se6x-NOEinA.png">
            <a:extLst>
              <a:ext uri="{FF2B5EF4-FFF2-40B4-BE49-F238E27FC236}">
                <a16:creationId xmlns:a16="http://schemas.microsoft.com/office/drawing/2014/main" id="{493D2D68-0532-4898-AE98-43B244868FB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447" y="0"/>
            <a:ext cx="11655105" cy="654233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EAEAA06-A8CA-47AD-8D04-11B11849C58A}"/>
              </a:ext>
            </a:extLst>
          </p:cNvPr>
          <p:cNvSpPr txBox="1"/>
          <p:nvPr/>
        </p:nvSpPr>
        <p:spPr>
          <a:xfrm>
            <a:off x="360727" y="5561263"/>
            <a:ext cx="1677798" cy="369332"/>
          </a:xfrm>
          <a:prstGeom prst="rect">
            <a:avLst/>
          </a:prstGeom>
          <a:noFill/>
        </p:spPr>
        <p:txBody>
          <a:bodyPr wrap="square" rtlCol="0">
            <a:spAutoFit/>
          </a:bodyPr>
          <a:lstStyle/>
          <a:p>
            <a:r>
              <a:rPr lang="en-US" dirty="0"/>
              <a:t>Source: JAMA</a:t>
            </a:r>
          </a:p>
        </p:txBody>
      </p:sp>
    </p:spTree>
    <p:extLst>
      <p:ext uri="{BB962C8B-B14F-4D97-AF65-F5344CB8AC3E}">
        <p14:creationId xmlns:p14="http://schemas.microsoft.com/office/powerpoint/2010/main" val="4040087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13B10-B7D2-4348-904D-5E90AF72229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0B25164-C96C-44A1-AC41-D211A2915C7B}"/>
              </a:ext>
            </a:extLst>
          </p:cNvPr>
          <p:cNvSpPr>
            <a:spLocks noGrp="1"/>
          </p:cNvSpPr>
          <p:nvPr>
            <p:ph idx="1"/>
          </p:nvPr>
        </p:nvSpPr>
        <p:spPr/>
        <p:txBody>
          <a:bodyPr/>
          <a:lstStyle/>
          <a:p>
            <a:endParaRPr lang="en-US"/>
          </a:p>
        </p:txBody>
      </p:sp>
      <p:sp>
        <p:nvSpPr>
          <p:cNvPr id="4" name="Text Placeholder 3">
            <a:extLst>
              <a:ext uri="{FF2B5EF4-FFF2-40B4-BE49-F238E27FC236}">
                <a16:creationId xmlns:a16="http://schemas.microsoft.com/office/drawing/2014/main" id="{C5C4200C-F72D-4774-98AB-54B2D5A6671E}"/>
              </a:ext>
            </a:extLst>
          </p:cNvPr>
          <p:cNvSpPr>
            <a:spLocks noGrp="1"/>
          </p:cNvSpPr>
          <p:nvPr>
            <p:ph type="body" sz="half" idx="2"/>
          </p:nvPr>
        </p:nvSpPr>
        <p:spPr/>
        <p:txBody>
          <a:bodyPr/>
          <a:lstStyle/>
          <a:p>
            <a:endParaRPr lang="en-US"/>
          </a:p>
        </p:txBody>
      </p:sp>
      <p:sp>
        <p:nvSpPr>
          <p:cNvPr id="5" name="Footer Placeholder 4">
            <a:extLst>
              <a:ext uri="{FF2B5EF4-FFF2-40B4-BE49-F238E27FC236}">
                <a16:creationId xmlns:a16="http://schemas.microsoft.com/office/drawing/2014/main" id="{4852246A-66B3-4ADC-8D98-C37E97BFB463}"/>
              </a:ext>
            </a:extLst>
          </p:cNvPr>
          <p:cNvSpPr>
            <a:spLocks noGrp="1"/>
          </p:cNvSpPr>
          <p:nvPr>
            <p:ph type="ftr" sz="quarter" idx="11"/>
          </p:nvPr>
        </p:nvSpPr>
        <p:spPr/>
        <p:txBody>
          <a:bodyPr/>
          <a:lstStyle/>
          <a:p>
            <a:endParaRPr lang="en-US"/>
          </a:p>
        </p:txBody>
      </p:sp>
      <p:pic>
        <p:nvPicPr>
          <p:cNvPr id="6146" name="Picture 2" descr="https://miro.medium.com/max/4167/1*EvJT_ZuzqqyESHgkcVfmUQ.png">
            <a:extLst>
              <a:ext uri="{FF2B5EF4-FFF2-40B4-BE49-F238E27FC236}">
                <a16:creationId xmlns:a16="http://schemas.microsoft.com/office/drawing/2014/main" id="{4675A206-8BD3-4962-9F3C-5134CCC2F0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14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B71DE3-637A-4200-B341-AC0F9C146A07}"/>
              </a:ext>
            </a:extLst>
          </p:cNvPr>
          <p:cNvSpPr>
            <a:spLocks noGrp="1"/>
          </p:cNvSpPr>
          <p:nvPr>
            <p:ph type="title"/>
          </p:nvPr>
        </p:nvSpPr>
        <p:spPr>
          <a:xfrm>
            <a:off x="0" y="-427733"/>
            <a:ext cx="10515600" cy="1325563"/>
          </a:xfrm>
        </p:spPr>
        <p:txBody>
          <a:bodyPr/>
          <a:lstStyle/>
          <a:p>
            <a:r>
              <a:rPr lang="en-US" dirty="0"/>
              <a:t>Compliance and spread</a:t>
            </a:r>
          </a:p>
        </p:txBody>
      </p:sp>
      <p:pic>
        <p:nvPicPr>
          <p:cNvPr id="7170" name="Picture 2" descr="https://miro.medium.com/max/1089/1*wFTtO07b-gCiV8t5DsOEug.png">
            <a:extLst>
              <a:ext uri="{FF2B5EF4-FFF2-40B4-BE49-F238E27FC236}">
                <a16:creationId xmlns:a16="http://schemas.microsoft.com/office/drawing/2014/main" id="{AD12C4F0-C1AE-442E-8A8D-1782A1EB5D4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4841" y="471176"/>
            <a:ext cx="9197026" cy="5915647"/>
          </a:xfrm>
          <a:prstGeom prst="rect">
            <a:avLst/>
          </a:prstGeom>
          <a:noFill/>
          <a:extLst>
            <a:ext uri="{909E8E84-426E-40DD-AFC4-6F175D3DCCD1}">
              <a14:hiddenFill xmlns:a14="http://schemas.microsoft.com/office/drawing/2010/main">
                <a:solidFill>
                  <a:srgbClr val="FFFFFF"/>
                </a:solidFill>
              </a14:hiddenFill>
            </a:ext>
          </a:extLst>
        </p:spPr>
      </p:pic>
      <p:sp>
        <p:nvSpPr>
          <p:cNvPr id="9" name="Arrow: Left 8">
            <a:extLst>
              <a:ext uri="{FF2B5EF4-FFF2-40B4-BE49-F238E27FC236}">
                <a16:creationId xmlns:a16="http://schemas.microsoft.com/office/drawing/2014/main" id="{244EEC4B-FC0B-4082-A887-997D5051B6D5}"/>
              </a:ext>
            </a:extLst>
          </p:cNvPr>
          <p:cNvSpPr/>
          <p:nvPr/>
        </p:nvSpPr>
        <p:spPr>
          <a:xfrm>
            <a:off x="9381830" y="951460"/>
            <a:ext cx="2048759" cy="29436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4281B33-D30D-428A-B88A-125D829DACEE}"/>
              </a:ext>
            </a:extLst>
          </p:cNvPr>
          <p:cNvSpPr txBox="1"/>
          <p:nvPr/>
        </p:nvSpPr>
        <p:spPr>
          <a:xfrm>
            <a:off x="9381830" y="529084"/>
            <a:ext cx="1703896" cy="369332"/>
          </a:xfrm>
          <a:prstGeom prst="rect">
            <a:avLst/>
          </a:prstGeom>
          <a:noFill/>
        </p:spPr>
        <p:txBody>
          <a:bodyPr wrap="square" rtlCol="0">
            <a:spAutoFit/>
          </a:bodyPr>
          <a:lstStyle/>
          <a:p>
            <a:r>
              <a:rPr lang="en-US" dirty="0"/>
              <a:t>No Distancing</a:t>
            </a:r>
          </a:p>
        </p:txBody>
      </p:sp>
      <p:sp>
        <p:nvSpPr>
          <p:cNvPr id="13" name="TextBox 12">
            <a:extLst>
              <a:ext uri="{FF2B5EF4-FFF2-40B4-BE49-F238E27FC236}">
                <a16:creationId xmlns:a16="http://schemas.microsoft.com/office/drawing/2014/main" id="{EF518F06-1632-46FD-9476-A3D1E062BB67}"/>
              </a:ext>
            </a:extLst>
          </p:cNvPr>
          <p:cNvSpPr txBox="1"/>
          <p:nvPr/>
        </p:nvSpPr>
        <p:spPr>
          <a:xfrm>
            <a:off x="9381830" y="1547448"/>
            <a:ext cx="1703896" cy="369332"/>
          </a:xfrm>
          <a:prstGeom prst="rect">
            <a:avLst/>
          </a:prstGeom>
          <a:noFill/>
        </p:spPr>
        <p:txBody>
          <a:bodyPr wrap="square" rtlCol="0">
            <a:spAutoFit/>
          </a:bodyPr>
          <a:lstStyle/>
          <a:p>
            <a:r>
              <a:rPr lang="en-US" dirty="0"/>
              <a:t>50% Distancing</a:t>
            </a:r>
          </a:p>
        </p:txBody>
      </p:sp>
      <p:sp>
        <p:nvSpPr>
          <p:cNvPr id="14" name="Arrow: Left 13">
            <a:extLst>
              <a:ext uri="{FF2B5EF4-FFF2-40B4-BE49-F238E27FC236}">
                <a16:creationId xmlns:a16="http://schemas.microsoft.com/office/drawing/2014/main" id="{AAAA1CA8-A02F-4406-A12B-A5A08400D1B1}"/>
              </a:ext>
            </a:extLst>
          </p:cNvPr>
          <p:cNvSpPr/>
          <p:nvPr/>
        </p:nvSpPr>
        <p:spPr>
          <a:xfrm>
            <a:off x="9412074" y="1900360"/>
            <a:ext cx="2048759" cy="29436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8466717-CF62-4858-8BAC-AA308857988E}"/>
              </a:ext>
            </a:extLst>
          </p:cNvPr>
          <p:cNvSpPr/>
          <p:nvPr/>
        </p:nvSpPr>
        <p:spPr>
          <a:xfrm>
            <a:off x="3804108" y="3503793"/>
            <a:ext cx="6096000" cy="584775"/>
          </a:xfrm>
          <a:prstGeom prst="rect">
            <a:avLst/>
          </a:prstGeom>
        </p:spPr>
        <p:txBody>
          <a:bodyPr>
            <a:spAutoFit/>
          </a:bodyPr>
          <a:lstStyle/>
          <a:p>
            <a:r>
              <a:rPr lang="en-US" sz="1600" dirty="0">
                <a:hlinkClick r:id="rId3"/>
              </a:rPr>
              <a:t>https://towardsdatascience.com/social-distancing-to-slow-the-coronavirus-768292f04296</a:t>
            </a:r>
            <a:endParaRPr lang="en-US" sz="1600" dirty="0"/>
          </a:p>
        </p:txBody>
      </p:sp>
      <p:sp>
        <p:nvSpPr>
          <p:cNvPr id="15" name="TextBox 14">
            <a:extLst>
              <a:ext uri="{FF2B5EF4-FFF2-40B4-BE49-F238E27FC236}">
                <a16:creationId xmlns:a16="http://schemas.microsoft.com/office/drawing/2014/main" id="{5842BDA1-1C8B-4E8A-BF2B-AFEE594D3596}"/>
              </a:ext>
            </a:extLst>
          </p:cNvPr>
          <p:cNvSpPr txBox="1"/>
          <p:nvPr/>
        </p:nvSpPr>
        <p:spPr>
          <a:xfrm>
            <a:off x="9347855" y="2047543"/>
            <a:ext cx="2267539" cy="3970318"/>
          </a:xfrm>
          <a:prstGeom prst="rect">
            <a:avLst/>
          </a:prstGeom>
          <a:noFill/>
        </p:spPr>
        <p:txBody>
          <a:bodyPr wrap="square" rtlCol="0">
            <a:spAutoFit/>
          </a:bodyPr>
          <a:lstStyle/>
          <a:p>
            <a:endParaRPr lang="en-US" b="1" dirty="0"/>
          </a:p>
          <a:p>
            <a:r>
              <a:rPr lang="en-US" b="1" dirty="0"/>
              <a:t>USA Has: </a:t>
            </a:r>
          </a:p>
          <a:p>
            <a:r>
              <a:rPr lang="en-US" dirty="0"/>
              <a:t>-95,000 ICU beds (68,000 adult)</a:t>
            </a:r>
          </a:p>
          <a:p>
            <a:r>
              <a:rPr lang="en-US" dirty="0"/>
              <a:t>-62,000 ventilators (60% of which for adults) – may be able to get to 200,000 with old ventilators and emergency supplies</a:t>
            </a:r>
          </a:p>
          <a:p>
            <a:r>
              <a:rPr lang="en-US" dirty="0"/>
              <a:t>(130,000 to staff)</a:t>
            </a:r>
          </a:p>
          <a:p>
            <a:r>
              <a:rPr lang="en-US" dirty="0">
                <a:solidFill>
                  <a:srgbClr val="FF0000"/>
                </a:solidFill>
              </a:rPr>
              <a:t>-If unchecked: 900,000 will require ventilation</a:t>
            </a:r>
          </a:p>
        </p:txBody>
      </p:sp>
      <p:sp>
        <p:nvSpPr>
          <p:cNvPr id="16" name="TextBox 15">
            <a:extLst>
              <a:ext uri="{FF2B5EF4-FFF2-40B4-BE49-F238E27FC236}">
                <a16:creationId xmlns:a16="http://schemas.microsoft.com/office/drawing/2014/main" id="{57B3DF7E-4D0C-4D73-8D2E-245ED1EA8AA7}"/>
              </a:ext>
            </a:extLst>
          </p:cNvPr>
          <p:cNvSpPr txBox="1"/>
          <p:nvPr/>
        </p:nvSpPr>
        <p:spPr>
          <a:xfrm>
            <a:off x="2281287" y="6225972"/>
            <a:ext cx="6579909" cy="646331"/>
          </a:xfrm>
          <a:prstGeom prst="rect">
            <a:avLst/>
          </a:prstGeom>
          <a:noFill/>
        </p:spPr>
        <p:txBody>
          <a:bodyPr wrap="square" rtlCol="0">
            <a:spAutoFit/>
          </a:bodyPr>
          <a:lstStyle/>
          <a:p>
            <a:r>
              <a:rPr lang="en-US" dirty="0">
                <a:hlinkClick r:id="rId4"/>
              </a:rPr>
              <a:t>Source: https://sccm.org/Blog/March-2020/United-States-Resource-Availability-for-COVID-19</a:t>
            </a:r>
            <a:endParaRPr lang="en-US" dirty="0"/>
          </a:p>
        </p:txBody>
      </p:sp>
    </p:spTree>
    <p:extLst>
      <p:ext uri="{BB962C8B-B14F-4D97-AF65-F5344CB8AC3E}">
        <p14:creationId xmlns:p14="http://schemas.microsoft.com/office/powerpoint/2010/main" val="3161695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2F0A6-7537-477B-8F32-14824FCF3A88}"/>
              </a:ext>
            </a:extLst>
          </p:cNvPr>
          <p:cNvSpPr>
            <a:spLocks noGrp="1"/>
          </p:cNvSpPr>
          <p:nvPr>
            <p:ph type="title"/>
          </p:nvPr>
        </p:nvSpPr>
        <p:spPr/>
        <p:txBody>
          <a:bodyPr/>
          <a:lstStyle/>
          <a:p>
            <a:r>
              <a:rPr lang="en-US" dirty="0"/>
              <a:t>Compliance and Spread</a:t>
            </a:r>
          </a:p>
        </p:txBody>
      </p:sp>
      <p:pic>
        <p:nvPicPr>
          <p:cNvPr id="1027" name="x_Picture 2" descr="image001">
            <a:extLst>
              <a:ext uri="{FF2B5EF4-FFF2-40B4-BE49-F238E27FC236}">
                <a16:creationId xmlns:a16="http://schemas.microsoft.com/office/drawing/2014/main" id="{D11742C5-72A3-42CE-97E0-49D58A8575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597" y="83890"/>
            <a:ext cx="10778281" cy="6347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rrow: Right 3">
            <a:extLst>
              <a:ext uri="{FF2B5EF4-FFF2-40B4-BE49-F238E27FC236}">
                <a16:creationId xmlns:a16="http://schemas.microsoft.com/office/drawing/2014/main" id="{5828191A-9A50-49C9-A843-2A22D469233C}"/>
              </a:ext>
            </a:extLst>
          </p:cNvPr>
          <p:cNvSpPr/>
          <p:nvPr/>
        </p:nvSpPr>
        <p:spPr>
          <a:xfrm>
            <a:off x="4882393" y="3884103"/>
            <a:ext cx="1954635" cy="3020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CDF1E09-E068-42E7-B150-73E844C6099C}"/>
              </a:ext>
            </a:extLst>
          </p:cNvPr>
          <p:cNvSpPr txBox="1"/>
          <p:nvPr/>
        </p:nvSpPr>
        <p:spPr>
          <a:xfrm>
            <a:off x="5209563" y="3514771"/>
            <a:ext cx="2046914" cy="369332"/>
          </a:xfrm>
          <a:prstGeom prst="rect">
            <a:avLst/>
          </a:prstGeom>
          <a:noFill/>
        </p:spPr>
        <p:txBody>
          <a:bodyPr wrap="square" rtlCol="0">
            <a:spAutoFit/>
          </a:bodyPr>
          <a:lstStyle/>
          <a:p>
            <a:r>
              <a:rPr lang="en-US" dirty="0"/>
              <a:t>USA is Here </a:t>
            </a:r>
          </a:p>
        </p:txBody>
      </p:sp>
      <p:pic>
        <p:nvPicPr>
          <p:cNvPr id="6" name="Picture 5">
            <a:extLst>
              <a:ext uri="{FF2B5EF4-FFF2-40B4-BE49-F238E27FC236}">
                <a16:creationId xmlns:a16="http://schemas.microsoft.com/office/drawing/2014/main" id="{E27CEE6B-6C6F-44CE-9C14-2DCC3429AABE}"/>
              </a:ext>
            </a:extLst>
          </p:cNvPr>
          <p:cNvPicPr>
            <a:picLocks noChangeAspect="1"/>
          </p:cNvPicPr>
          <p:nvPr/>
        </p:nvPicPr>
        <p:blipFill>
          <a:blip r:embed="rId3"/>
          <a:stretch>
            <a:fillRect/>
          </a:stretch>
        </p:blipFill>
        <p:spPr>
          <a:xfrm>
            <a:off x="2352029" y="1192241"/>
            <a:ext cx="7015362" cy="4473518"/>
          </a:xfrm>
          <a:prstGeom prst="rect">
            <a:avLst/>
          </a:prstGeom>
        </p:spPr>
      </p:pic>
    </p:spTree>
    <p:extLst>
      <p:ext uri="{BB962C8B-B14F-4D97-AF65-F5344CB8AC3E}">
        <p14:creationId xmlns:p14="http://schemas.microsoft.com/office/powerpoint/2010/main" val="1672887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Therapeutics for COVID-19</a:t>
            </a:r>
          </a:p>
        </p:txBody>
      </p:sp>
      <p:sp>
        <p:nvSpPr>
          <p:cNvPr id="5" name="Text Placeholder 4"/>
          <p:cNvSpPr>
            <a:spLocks noGrp="1"/>
          </p:cNvSpPr>
          <p:nvPr>
            <p:ph type="body" idx="1"/>
          </p:nvPr>
        </p:nvSpPr>
        <p:spPr/>
        <p:txBody>
          <a:bodyPr/>
          <a:lstStyle/>
          <a:p>
            <a:r>
              <a:rPr lang="en-US" dirty="0"/>
              <a:t>No antiviral therapy has proven effects against COVID-19, and none of the following agents have any approved indications for COVID-19</a:t>
            </a:r>
          </a:p>
        </p:txBody>
      </p:sp>
    </p:spTree>
    <p:extLst>
      <p:ext uri="{BB962C8B-B14F-4D97-AF65-F5344CB8AC3E}">
        <p14:creationId xmlns:p14="http://schemas.microsoft.com/office/powerpoint/2010/main" val="2671233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1C61A-7598-4BAA-93E3-0016C95A7934}"/>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9331E11C-E5AD-4A5A-91BA-BA5B2FEDE8D2}"/>
              </a:ext>
            </a:extLst>
          </p:cNvPr>
          <p:cNvSpPr>
            <a:spLocks noGrp="1"/>
          </p:cNvSpPr>
          <p:nvPr>
            <p:ph idx="1"/>
          </p:nvPr>
        </p:nvSpPr>
        <p:spPr/>
        <p:txBody>
          <a:bodyPr>
            <a:normAutofit fontScale="70000" lnSpcReduction="20000"/>
          </a:bodyPr>
          <a:lstStyle/>
          <a:p>
            <a:pPr lvl="0"/>
            <a:r>
              <a:rPr lang="en-US" dirty="0"/>
              <a:t>Identify the unique clinical and epidemiological characteristics of Coronavirus (COVID-19) in the spectrum of viral clinical illnesses and previous Coronavirus (SARS, MERS) and non-Coronavirus (influenza, common cold) related illnesses</a:t>
            </a:r>
          </a:p>
          <a:p>
            <a:pPr lvl="0"/>
            <a:r>
              <a:rPr lang="en-US" dirty="0"/>
              <a:t>Describe the epidemiological impact of interventions to reduce spread of disease in the setting of limited healthcare resources</a:t>
            </a:r>
          </a:p>
          <a:p>
            <a:pPr lvl="0"/>
            <a:r>
              <a:rPr lang="en-US" dirty="0"/>
              <a:t>Summarize common clinical presentations of COVID-19 compared to other cold and influenza related illnesses and describe who should receiving referral for testing </a:t>
            </a:r>
          </a:p>
          <a:p>
            <a:pPr lvl="0"/>
            <a:r>
              <a:rPr lang="en-US" dirty="0"/>
              <a:t>Analyze emerging literature regarding potential treatment modalities for COVID-19</a:t>
            </a:r>
          </a:p>
          <a:p>
            <a:pPr lvl="0"/>
            <a:r>
              <a:rPr lang="en-US" dirty="0"/>
              <a:t>Devise potential roles for pharmacists and technicians in a variety of healthcare settings for the management of a COVID-19 pandemic</a:t>
            </a:r>
          </a:p>
          <a:p>
            <a:pPr lvl="0"/>
            <a:r>
              <a:rPr lang="en-US" dirty="0"/>
              <a:t>List the steps the Colorado Pharmacists Society (CPS) is taking to address COVID-19.</a:t>
            </a:r>
          </a:p>
          <a:p>
            <a:pPr lvl="0"/>
            <a:r>
              <a:rPr lang="en-US" dirty="0"/>
              <a:t>Describe how CPS is collaborating with other professional pharmacy organizations and state and federal agencies.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860993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oronavirus drug targe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2448" y="676803"/>
            <a:ext cx="8273495" cy="5105929"/>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6341533" y="2709333"/>
            <a:ext cx="1752600" cy="8551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682999" y="4089400"/>
            <a:ext cx="1752600" cy="8551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682999" y="1938866"/>
            <a:ext cx="2074334" cy="9313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638800" y="1778000"/>
            <a:ext cx="2150533" cy="646331"/>
          </a:xfrm>
          <a:prstGeom prst="rect">
            <a:avLst/>
          </a:prstGeom>
          <a:noFill/>
        </p:spPr>
        <p:txBody>
          <a:bodyPr wrap="square" rtlCol="0">
            <a:spAutoFit/>
          </a:bodyPr>
          <a:lstStyle/>
          <a:p>
            <a:r>
              <a:rPr lang="en-US" dirty="0"/>
              <a:t>Chloroquine</a:t>
            </a:r>
          </a:p>
          <a:p>
            <a:r>
              <a:rPr lang="en-US" dirty="0"/>
              <a:t>Hydroxychloroquine</a:t>
            </a:r>
          </a:p>
        </p:txBody>
      </p:sp>
      <p:sp>
        <p:nvSpPr>
          <p:cNvPr id="12" name="TextBox 11"/>
          <p:cNvSpPr txBox="1"/>
          <p:nvPr/>
        </p:nvSpPr>
        <p:spPr>
          <a:xfrm>
            <a:off x="1742448" y="4193801"/>
            <a:ext cx="2150533" cy="369332"/>
          </a:xfrm>
          <a:prstGeom prst="rect">
            <a:avLst/>
          </a:prstGeom>
          <a:noFill/>
        </p:spPr>
        <p:txBody>
          <a:bodyPr wrap="square" rtlCol="0">
            <a:spAutoFit/>
          </a:bodyPr>
          <a:lstStyle/>
          <a:p>
            <a:r>
              <a:rPr lang="en-US" dirty="0"/>
              <a:t>Lopinavir/ritonavir</a:t>
            </a:r>
          </a:p>
        </p:txBody>
      </p:sp>
      <p:sp>
        <p:nvSpPr>
          <p:cNvPr id="13" name="TextBox 12"/>
          <p:cNvSpPr txBox="1"/>
          <p:nvPr/>
        </p:nvSpPr>
        <p:spPr>
          <a:xfrm>
            <a:off x="7933272" y="2465168"/>
            <a:ext cx="2150533" cy="646331"/>
          </a:xfrm>
          <a:prstGeom prst="rect">
            <a:avLst/>
          </a:prstGeom>
          <a:noFill/>
        </p:spPr>
        <p:txBody>
          <a:bodyPr wrap="square" rtlCol="0">
            <a:spAutoFit/>
          </a:bodyPr>
          <a:lstStyle/>
          <a:p>
            <a:r>
              <a:rPr lang="en-US" dirty="0" err="1"/>
              <a:t>Remdesivir</a:t>
            </a:r>
            <a:endParaRPr lang="en-US" dirty="0"/>
          </a:p>
          <a:p>
            <a:r>
              <a:rPr lang="en-US" dirty="0"/>
              <a:t>+/- </a:t>
            </a:r>
            <a:r>
              <a:rPr lang="en-US" dirty="0" err="1"/>
              <a:t>favipiravir</a:t>
            </a:r>
            <a:endParaRPr lang="en-US" dirty="0"/>
          </a:p>
        </p:txBody>
      </p:sp>
      <p:sp>
        <p:nvSpPr>
          <p:cNvPr id="11" name="TextBox 10"/>
          <p:cNvSpPr txBox="1"/>
          <p:nvPr/>
        </p:nvSpPr>
        <p:spPr>
          <a:xfrm>
            <a:off x="2192867" y="5782732"/>
            <a:ext cx="4868333" cy="430887"/>
          </a:xfrm>
          <a:prstGeom prst="rect">
            <a:avLst/>
          </a:prstGeom>
          <a:noFill/>
        </p:spPr>
        <p:txBody>
          <a:bodyPr wrap="square" rtlCol="0">
            <a:spAutoFit/>
          </a:bodyPr>
          <a:lstStyle/>
          <a:p>
            <a:r>
              <a:rPr lang="en-US" sz="1100" dirty="0"/>
              <a:t> </a:t>
            </a:r>
            <a:r>
              <a:rPr lang="en-US" sz="1100" i="1" dirty="0"/>
              <a:t>J Clin Invest</a:t>
            </a:r>
            <a:r>
              <a:rPr lang="en-US" sz="1100" dirty="0"/>
              <a:t>. 2003;111(11):1605-1609.</a:t>
            </a:r>
          </a:p>
          <a:p>
            <a:r>
              <a:rPr lang="en-US" sz="1100" dirty="0"/>
              <a:t>Cell Res. 2020 Mar; 30(3): 269–271.</a:t>
            </a:r>
          </a:p>
        </p:txBody>
      </p:sp>
      <p:sp>
        <p:nvSpPr>
          <p:cNvPr id="15" name="TextBox 14"/>
          <p:cNvSpPr txBox="1"/>
          <p:nvPr/>
        </p:nvSpPr>
        <p:spPr>
          <a:xfrm>
            <a:off x="5435599" y="5598066"/>
            <a:ext cx="2150533" cy="369332"/>
          </a:xfrm>
          <a:prstGeom prst="rect">
            <a:avLst/>
          </a:prstGeom>
          <a:noFill/>
        </p:spPr>
        <p:txBody>
          <a:bodyPr wrap="square" rtlCol="0">
            <a:spAutoFit/>
          </a:bodyPr>
          <a:lstStyle/>
          <a:p>
            <a:r>
              <a:rPr lang="en-US" dirty="0"/>
              <a:t>? </a:t>
            </a:r>
            <a:r>
              <a:rPr lang="en-US" dirty="0" err="1"/>
              <a:t>Nitazoxanide</a:t>
            </a:r>
            <a:endParaRPr lang="en-US" dirty="0"/>
          </a:p>
        </p:txBody>
      </p:sp>
    </p:spTree>
    <p:extLst>
      <p:ext uri="{BB962C8B-B14F-4D97-AF65-F5344CB8AC3E}">
        <p14:creationId xmlns:p14="http://schemas.microsoft.com/office/powerpoint/2010/main" val="41412477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Vitro Activity</a:t>
            </a:r>
          </a:p>
        </p:txBody>
      </p:sp>
      <p:sp>
        <p:nvSpPr>
          <p:cNvPr id="3" name="Content Placeholder 2"/>
          <p:cNvSpPr>
            <a:spLocks noGrp="1"/>
          </p:cNvSpPr>
          <p:nvPr>
            <p:ph idx="1"/>
          </p:nvPr>
        </p:nvSpPr>
        <p:spPr>
          <a:xfrm>
            <a:off x="753534" y="1651000"/>
            <a:ext cx="6087534" cy="4525963"/>
          </a:xfrm>
        </p:spPr>
        <p:txBody>
          <a:bodyPr>
            <a:normAutofit lnSpcReduction="10000"/>
          </a:bodyPr>
          <a:lstStyle/>
          <a:p>
            <a:r>
              <a:rPr lang="en-US" dirty="0"/>
              <a:t>SARS-CoV-2 EC</a:t>
            </a:r>
            <a:r>
              <a:rPr lang="en-US" baseline="-25000" dirty="0"/>
              <a:t>50</a:t>
            </a:r>
            <a:r>
              <a:rPr lang="en-US" dirty="0"/>
              <a:t> lowest for: 	</a:t>
            </a:r>
          </a:p>
          <a:p>
            <a:pPr lvl="1"/>
            <a:r>
              <a:rPr lang="en-US" dirty="0" err="1"/>
              <a:t>Remdesivir</a:t>
            </a:r>
            <a:r>
              <a:rPr lang="en-US" dirty="0"/>
              <a:t> (Gilead) – investigational, broadly active against RNA viruses </a:t>
            </a:r>
          </a:p>
          <a:p>
            <a:pPr lvl="1"/>
            <a:r>
              <a:rPr lang="en-US" dirty="0"/>
              <a:t>Chloroquine – FDA approved anti-malarial agent</a:t>
            </a:r>
          </a:p>
          <a:p>
            <a:pPr lvl="2"/>
            <a:r>
              <a:rPr lang="en-US" dirty="0"/>
              <a:t>CID. 2020: Hydroxychloroquine EC</a:t>
            </a:r>
            <a:r>
              <a:rPr lang="en-US" baseline="-25000" dirty="0"/>
              <a:t>50</a:t>
            </a:r>
            <a:r>
              <a:rPr lang="en-US" dirty="0"/>
              <a:t> = 0.72 </a:t>
            </a:r>
            <a:r>
              <a:rPr lang="el-GR" dirty="0">
                <a:latin typeface="Arial"/>
                <a:cs typeface="Arial"/>
              </a:rPr>
              <a:t>μ</a:t>
            </a:r>
            <a:r>
              <a:rPr lang="en-US" dirty="0">
                <a:latin typeface="Arial"/>
                <a:cs typeface="Arial"/>
              </a:rPr>
              <a:t>M vs. chloroquine EC</a:t>
            </a:r>
            <a:r>
              <a:rPr lang="en-US" baseline="-25000" dirty="0">
                <a:latin typeface="Arial"/>
                <a:cs typeface="Arial"/>
              </a:rPr>
              <a:t>50</a:t>
            </a:r>
            <a:r>
              <a:rPr lang="en-US" dirty="0">
                <a:latin typeface="Arial"/>
                <a:cs typeface="Arial"/>
              </a:rPr>
              <a:t> = 5.5 </a:t>
            </a:r>
            <a:r>
              <a:rPr lang="el-GR" dirty="0">
                <a:latin typeface="Arial"/>
                <a:cs typeface="Arial"/>
              </a:rPr>
              <a:t>μ</a:t>
            </a:r>
            <a:r>
              <a:rPr lang="en-US" dirty="0">
                <a:latin typeface="Arial"/>
                <a:cs typeface="Arial"/>
              </a:rPr>
              <a:t>M</a:t>
            </a:r>
          </a:p>
          <a:p>
            <a:pPr lvl="1"/>
            <a:r>
              <a:rPr lang="en-US" dirty="0" err="1">
                <a:latin typeface="Arial"/>
                <a:cs typeface="Arial"/>
              </a:rPr>
              <a:t>Nitazoxanide</a:t>
            </a:r>
            <a:r>
              <a:rPr lang="en-US" dirty="0">
                <a:latin typeface="Arial"/>
                <a:cs typeface="Arial"/>
              </a:rPr>
              <a:t> – FDA approved anti-parasitic with reported anti-viral effects</a:t>
            </a:r>
          </a:p>
          <a:p>
            <a:r>
              <a:rPr lang="en-US" dirty="0">
                <a:latin typeface="Arial"/>
                <a:cs typeface="Arial"/>
              </a:rPr>
              <a:t>Lopinavir/ritonavir</a:t>
            </a:r>
          </a:p>
          <a:p>
            <a:pPr lvl="1"/>
            <a:r>
              <a:rPr lang="en-US" dirty="0">
                <a:latin typeface="Arial"/>
                <a:cs typeface="Arial"/>
              </a:rPr>
              <a:t>SARS-CoV-1: EC</a:t>
            </a:r>
            <a:r>
              <a:rPr lang="en-US" baseline="-25000" dirty="0">
                <a:latin typeface="Arial"/>
                <a:cs typeface="Arial"/>
              </a:rPr>
              <a:t>50</a:t>
            </a:r>
            <a:r>
              <a:rPr lang="en-US" dirty="0">
                <a:latin typeface="Arial"/>
                <a:cs typeface="Arial"/>
              </a:rPr>
              <a:t> = 17  </a:t>
            </a:r>
            <a:r>
              <a:rPr lang="el-GR" dirty="0">
                <a:latin typeface="Arial"/>
                <a:cs typeface="Arial"/>
              </a:rPr>
              <a:t>μ</a:t>
            </a:r>
            <a:r>
              <a:rPr lang="en-US" dirty="0">
                <a:latin typeface="Arial"/>
                <a:cs typeface="Arial"/>
              </a:rPr>
              <a:t>M </a:t>
            </a:r>
          </a:p>
          <a:p>
            <a:pPr lvl="2"/>
            <a:r>
              <a:rPr lang="en-US" dirty="0">
                <a:latin typeface="Arial"/>
                <a:cs typeface="Arial"/>
              </a:rPr>
              <a:t>EC</a:t>
            </a:r>
            <a:r>
              <a:rPr lang="en-US" baseline="-25000" dirty="0">
                <a:latin typeface="Arial"/>
                <a:cs typeface="Arial"/>
              </a:rPr>
              <a:t>50</a:t>
            </a:r>
            <a:r>
              <a:rPr lang="en-US" dirty="0">
                <a:latin typeface="Arial"/>
                <a:cs typeface="Arial"/>
              </a:rPr>
              <a:t> down to 1 </a:t>
            </a:r>
            <a:r>
              <a:rPr lang="el-GR" dirty="0">
                <a:latin typeface="Arial"/>
                <a:cs typeface="Arial"/>
              </a:rPr>
              <a:t>μ</a:t>
            </a:r>
            <a:r>
              <a:rPr lang="en-US" dirty="0">
                <a:latin typeface="Arial"/>
                <a:cs typeface="Arial"/>
              </a:rPr>
              <a:t>g/mL if ribavirin added</a:t>
            </a:r>
          </a:p>
          <a:p>
            <a:pPr lvl="2"/>
            <a:r>
              <a:rPr lang="en-US" dirty="0">
                <a:latin typeface="Arial"/>
                <a:cs typeface="Arial"/>
              </a:rPr>
              <a:t>HIV EC</a:t>
            </a:r>
            <a:r>
              <a:rPr lang="en-US" baseline="-25000" dirty="0">
                <a:latin typeface="Arial"/>
                <a:cs typeface="Arial"/>
              </a:rPr>
              <a:t>50</a:t>
            </a:r>
            <a:r>
              <a:rPr lang="en-US" dirty="0">
                <a:latin typeface="Arial"/>
                <a:cs typeface="Arial"/>
              </a:rPr>
              <a:t> = 0.017-0.102 </a:t>
            </a:r>
            <a:r>
              <a:rPr lang="el-GR" dirty="0">
                <a:latin typeface="Arial"/>
                <a:cs typeface="Arial"/>
              </a:rPr>
              <a:t>μ</a:t>
            </a:r>
            <a:r>
              <a:rPr lang="en-US" dirty="0">
                <a:latin typeface="Arial"/>
                <a:cs typeface="Arial"/>
              </a:rPr>
              <a:t>M</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8931" y="133350"/>
            <a:ext cx="4687401" cy="596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9382631" y="2209800"/>
            <a:ext cx="2275969" cy="353906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4734" y="5922891"/>
            <a:ext cx="6722533" cy="430887"/>
          </a:xfrm>
          <a:prstGeom prst="rect">
            <a:avLst/>
          </a:prstGeom>
          <a:noFill/>
        </p:spPr>
        <p:txBody>
          <a:bodyPr wrap="square" rtlCol="0">
            <a:spAutoFit/>
          </a:bodyPr>
          <a:lstStyle/>
          <a:p>
            <a:r>
              <a:rPr lang="en-US" sz="1100" i="1" dirty="0"/>
              <a:t>Cell Res</a:t>
            </a:r>
            <a:r>
              <a:rPr lang="en-US" sz="1100" dirty="0"/>
              <a:t>, 2020; 30 (3), 269-271.			</a:t>
            </a:r>
            <a:r>
              <a:rPr lang="en-US" sz="1100" i="1" dirty="0"/>
              <a:t>Clin Infect Dis</a:t>
            </a:r>
            <a:r>
              <a:rPr lang="en-US" sz="1100" dirty="0"/>
              <a:t>. 2020; </a:t>
            </a:r>
            <a:r>
              <a:rPr lang="en-US" sz="1100" dirty="0" err="1"/>
              <a:t>Epub</a:t>
            </a:r>
            <a:r>
              <a:rPr lang="en-US" sz="1100" dirty="0"/>
              <a:t> (PMID: 32150618)</a:t>
            </a:r>
          </a:p>
          <a:p>
            <a:r>
              <a:rPr lang="en-US" sz="1100" i="1" dirty="0" err="1"/>
              <a:t>Antimicrob</a:t>
            </a:r>
            <a:r>
              <a:rPr lang="en-US" sz="1100" i="1" dirty="0"/>
              <a:t> Agents </a:t>
            </a:r>
            <a:r>
              <a:rPr lang="en-US" sz="1100" i="1" dirty="0" err="1"/>
              <a:t>Chemother</a:t>
            </a:r>
            <a:r>
              <a:rPr lang="en-US" sz="1100" dirty="0"/>
              <a:t>. 2014; 58(8): 4875-84.</a:t>
            </a:r>
            <a:endParaRPr lang="en-US" sz="1100" i="1" dirty="0"/>
          </a:p>
        </p:txBody>
      </p:sp>
    </p:spTree>
    <p:extLst>
      <p:ext uri="{BB962C8B-B14F-4D97-AF65-F5344CB8AC3E}">
        <p14:creationId xmlns:p14="http://schemas.microsoft.com/office/powerpoint/2010/main" val="3382749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Clinical Evidence – Chloroquine/hydroxychloroquine</a:t>
            </a:r>
          </a:p>
        </p:txBody>
      </p:sp>
      <p:sp>
        <p:nvSpPr>
          <p:cNvPr id="3" name="Content Placeholder 2"/>
          <p:cNvSpPr>
            <a:spLocks noGrp="1"/>
          </p:cNvSpPr>
          <p:nvPr>
            <p:ph idx="1"/>
          </p:nvPr>
        </p:nvSpPr>
        <p:spPr>
          <a:xfrm>
            <a:off x="838200" y="1825625"/>
            <a:ext cx="11176000" cy="4160308"/>
          </a:xfrm>
        </p:spPr>
        <p:txBody>
          <a:bodyPr>
            <a:normAutofit lnSpcReduction="10000"/>
          </a:bodyPr>
          <a:lstStyle/>
          <a:p>
            <a:r>
              <a:rPr lang="en-US" dirty="0"/>
              <a:t>In vitro data only published</a:t>
            </a:r>
          </a:p>
          <a:p>
            <a:pPr lvl="1"/>
            <a:r>
              <a:rPr lang="en-US" dirty="0"/>
              <a:t>Hydroxychloroquine 400mg PO BID x 1 day, then 200mg PO BID x 4 days</a:t>
            </a:r>
          </a:p>
          <a:p>
            <a:pPr lvl="1"/>
            <a:r>
              <a:rPr lang="en-US" dirty="0"/>
              <a:t>Chloroquine 500mg PO BID x 5 days </a:t>
            </a:r>
          </a:p>
          <a:p>
            <a:r>
              <a:rPr lang="en-US" dirty="0"/>
              <a:t>No published clinical experience to date</a:t>
            </a:r>
          </a:p>
          <a:p>
            <a:r>
              <a:rPr lang="en-US" dirty="0"/>
              <a:t>Reports from China (not actual data presented/published)</a:t>
            </a:r>
          </a:p>
          <a:p>
            <a:pPr lvl="1"/>
            <a:r>
              <a:rPr lang="en-US" dirty="0"/>
              <a:t>Reduces pneumonia exacerbation</a:t>
            </a:r>
          </a:p>
          <a:p>
            <a:pPr lvl="1"/>
            <a:r>
              <a:rPr lang="en-US" dirty="0"/>
              <a:t>Reduces duration of symptoms</a:t>
            </a:r>
          </a:p>
          <a:p>
            <a:pPr lvl="1"/>
            <a:r>
              <a:rPr lang="en-US" dirty="0"/>
              <a:t>Improves viral clearance</a:t>
            </a:r>
          </a:p>
          <a:p>
            <a:pPr lvl="1"/>
            <a:r>
              <a:rPr lang="en-US" dirty="0"/>
              <a:t>Well-tolerated</a:t>
            </a:r>
          </a:p>
          <a:p>
            <a:r>
              <a:rPr lang="en-US" dirty="0"/>
              <a:t>Monitoring – QTc prolongation, GI side effects, retinopathy</a:t>
            </a:r>
          </a:p>
        </p:txBody>
      </p:sp>
      <p:sp>
        <p:nvSpPr>
          <p:cNvPr id="4" name="TextBox 3"/>
          <p:cNvSpPr txBox="1"/>
          <p:nvPr/>
        </p:nvSpPr>
        <p:spPr>
          <a:xfrm>
            <a:off x="194734" y="5922891"/>
            <a:ext cx="6722533" cy="430887"/>
          </a:xfrm>
          <a:prstGeom prst="rect">
            <a:avLst/>
          </a:prstGeom>
          <a:noFill/>
        </p:spPr>
        <p:txBody>
          <a:bodyPr wrap="square" rtlCol="0">
            <a:spAutoFit/>
          </a:bodyPr>
          <a:lstStyle/>
          <a:p>
            <a:r>
              <a:rPr lang="en-US" sz="1100" i="1" dirty="0"/>
              <a:t>Clin Infect Dis</a:t>
            </a:r>
            <a:r>
              <a:rPr lang="en-US" sz="1100" dirty="0"/>
              <a:t>. 2020; </a:t>
            </a:r>
            <a:r>
              <a:rPr lang="en-US" sz="1100" dirty="0" err="1"/>
              <a:t>Epub</a:t>
            </a:r>
            <a:r>
              <a:rPr lang="en-US" sz="1100" dirty="0"/>
              <a:t> (PMID: 32150618)</a:t>
            </a:r>
          </a:p>
          <a:p>
            <a:r>
              <a:rPr lang="en-US" sz="1100" i="1" dirty="0" err="1"/>
              <a:t>Biosci</a:t>
            </a:r>
            <a:r>
              <a:rPr lang="en-US" sz="1100" i="1" dirty="0"/>
              <a:t> Trends</a:t>
            </a:r>
            <a:r>
              <a:rPr lang="en-US" sz="1100" dirty="0"/>
              <a:t>. 2020; 14(1): 72-3.</a:t>
            </a:r>
            <a:endParaRPr lang="en-US" sz="1100" i="1" dirty="0"/>
          </a:p>
        </p:txBody>
      </p:sp>
    </p:spTree>
    <p:extLst>
      <p:ext uri="{BB962C8B-B14F-4D97-AF65-F5344CB8AC3E}">
        <p14:creationId xmlns:p14="http://schemas.microsoft.com/office/powerpoint/2010/main" val="1475564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5303"/>
            <a:ext cx="10515600" cy="1325563"/>
          </a:xfrm>
        </p:spPr>
        <p:txBody>
          <a:bodyPr/>
          <a:lstStyle/>
          <a:p>
            <a:r>
              <a:rPr lang="en-US" dirty="0"/>
              <a:t>Clinical Evidence – Hydroxychloroquine</a:t>
            </a:r>
          </a:p>
        </p:txBody>
      </p:sp>
      <p:sp>
        <p:nvSpPr>
          <p:cNvPr id="3" name="Content Placeholder 2"/>
          <p:cNvSpPr>
            <a:spLocks noGrp="1"/>
          </p:cNvSpPr>
          <p:nvPr>
            <p:ph idx="1"/>
          </p:nvPr>
        </p:nvSpPr>
        <p:spPr>
          <a:xfrm>
            <a:off x="478564" y="1629067"/>
            <a:ext cx="10875236" cy="4351338"/>
          </a:xfrm>
        </p:spPr>
        <p:txBody>
          <a:bodyPr/>
          <a:lstStyle/>
          <a:p>
            <a:r>
              <a:rPr lang="en-US" dirty="0"/>
              <a:t>Prospective, non-randomized, open-label study</a:t>
            </a:r>
          </a:p>
          <a:p>
            <a:pPr lvl="1"/>
            <a:r>
              <a:rPr lang="en-US" dirty="0"/>
              <a:t>Hospitalized with confirmed COVID-19</a:t>
            </a:r>
          </a:p>
          <a:p>
            <a:pPr lvl="1"/>
            <a:r>
              <a:rPr lang="en-US" dirty="0"/>
              <a:t>All patients offered hydroxychloroquine (HCQ) 200mg PO TID </a:t>
            </a:r>
          </a:p>
          <a:p>
            <a:pPr lvl="2"/>
            <a:r>
              <a:rPr lang="en-US" dirty="0"/>
              <a:t>Those refusing treatment or who met exclusion (allergic to HCQ, retinopathy, QT prolongation, G6PD deficiency) served as untreated controls</a:t>
            </a:r>
          </a:p>
          <a:p>
            <a:pPr lvl="2"/>
            <a:r>
              <a:rPr lang="en-US" dirty="0"/>
              <a:t>Antibiotics could be given for treatment/prevention of bacterial infection</a:t>
            </a:r>
          </a:p>
          <a:p>
            <a:pPr lvl="1"/>
            <a:r>
              <a:rPr lang="en-US" dirty="0"/>
              <a:t>Primary endpoint = </a:t>
            </a:r>
            <a:r>
              <a:rPr lang="en-US" dirty="0" err="1"/>
              <a:t>virologic</a:t>
            </a:r>
            <a:r>
              <a:rPr lang="en-US" dirty="0"/>
              <a:t> clearance at day 6</a:t>
            </a:r>
          </a:p>
        </p:txBody>
      </p:sp>
      <p:sp>
        <p:nvSpPr>
          <p:cNvPr id="4" name="TextBox 3"/>
          <p:cNvSpPr txBox="1"/>
          <p:nvPr/>
        </p:nvSpPr>
        <p:spPr>
          <a:xfrm>
            <a:off x="801486" y="5922891"/>
            <a:ext cx="8573250" cy="430887"/>
          </a:xfrm>
          <a:prstGeom prst="rect">
            <a:avLst/>
          </a:prstGeom>
          <a:noFill/>
        </p:spPr>
        <p:txBody>
          <a:bodyPr wrap="square" rtlCol="0">
            <a:spAutoFit/>
          </a:bodyPr>
          <a:lstStyle/>
          <a:p>
            <a:r>
              <a:rPr lang="en-US" sz="1100" i="1" dirty="0" err="1"/>
              <a:t>Gautret</a:t>
            </a:r>
            <a:r>
              <a:rPr lang="en-US" sz="1100" i="1" dirty="0"/>
              <a:t> et al. (2020) Hydroxychloroquine and azithromycin as a treatment of COVID‐19: results of an open‐label non‐randomized clinical trial. International Journal of Antimicrobial Agents – In Press 17 March 2020 – DOI : 10.1016/j.ijantimicag.2020.105949</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331" y="4422937"/>
            <a:ext cx="6551831" cy="1474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73465" y="5134456"/>
            <a:ext cx="2230452" cy="73715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6706" y="4175694"/>
            <a:ext cx="4897585" cy="1734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0836067" y="4175694"/>
            <a:ext cx="1068224" cy="17343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39218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5303"/>
            <a:ext cx="10515600" cy="1325563"/>
          </a:xfrm>
        </p:spPr>
        <p:txBody>
          <a:bodyPr/>
          <a:lstStyle/>
          <a:p>
            <a:r>
              <a:rPr lang="en-US" dirty="0"/>
              <a:t>Clinical Evidence – Hydroxychloroquine</a:t>
            </a:r>
          </a:p>
        </p:txBody>
      </p:sp>
      <p:sp>
        <p:nvSpPr>
          <p:cNvPr id="4" name="TextBox 3"/>
          <p:cNvSpPr txBox="1"/>
          <p:nvPr/>
        </p:nvSpPr>
        <p:spPr>
          <a:xfrm>
            <a:off x="801486" y="5922891"/>
            <a:ext cx="8573250" cy="430887"/>
          </a:xfrm>
          <a:prstGeom prst="rect">
            <a:avLst/>
          </a:prstGeom>
          <a:noFill/>
        </p:spPr>
        <p:txBody>
          <a:bodyPr wrap="square" rtlCol="0">
            <a:spAutoFit/>
          </a:bodyPr>
          <a:lstStyle/>
          <a:p>
            <a:r>
              <a:rPr lang="en-US" sz="1100" i="1" dirty="0" err="1"/>
              <a:t>Gautret</a:t>
            </a:r>
            <a:r>
              <a:rPr lang="en-US" sz="1100" i="1" dirty="0"/>
              <a:t> et al. (2020) Hydroxychloroquine and azithromycin as a treatment of COVID‐19: results of an open‐label non‐randomized clinical trial. International Journal of Antimicrobial Agents – In Press 17 March 2020 – DOI : 10.1016/j.ijantimicag.2020.105949</a:t>
            </a:r>
          </a:p>
        </p:txBody>
      </p:sp>
      <p:sp>
        <p:nvSpPr>
          <p:cNvPr id="6" name="Content Placeholder 5"/>
          <p:cNvSpPr>
            <a:spLocks noGrp="1"/>
          </p:cNvSpPr>
          <p:nvPr>
            <p:ph idx="1"/>
          </p:nvPr>
        </p:nvSpPr>
        <p:spPr>
          <a:xfrm>
            <a:off x="734937" y="1825625"/>
            <a:ext cx="4879649" cy="4351338"/>
          </a:xfrm>
        </p:spPr>
        <p:txBody>
          <a:bodyPr/>
          <a:lstStyle/>
          <a:p>
            <a:r>
              <a:rPr lang="en-US" dirty="0"/>
              <a:t>Results excluded 6 HCQ treated patients</a:t>
            </a:r>
          </a:p>
          <a:p>
            <a:pPr lvl="1"/>
            <a:r>
              <a:rPr lang="en-US" dirty="0"/>
              <a:t>3 ICU transfers</a:t>
            </a:r>
          </a:p>
          <a:p>
            <a:pPr lvl="1"/>
            <a:r>
              <a:rPr lang="en-US" dirty="0"/>
              <a:t>1 died</a:t>
            </a:r>
          </a:p>
          <a:p>
            <a:pPr lvl="1"/>
            <a:r>
              <a:rPr lang="en-US" dirty="0"/>
              <a:t>1 left hospital</a:t>
            </a:r>
          </a:p>
          <a:p>
            <a:pPr lvl="1"/>
            <a:r>
              <a:rPr lang="en-US" dirty="0"/>
              <a:t>1 stopped HCQ for GI upset</a:t>
            </a:r>
          </a:p>
          <a:p>
            <a:r>
              <a:rPr lang="en-US" dirty="0"/>
              <a:t>Limited data for clinical outcomes</a:t>
            </a:r>
          </a:p>
          <a:p>
            <a:r>
              <a:rPr lang="en-US" dirty="0"/>
              <a:t>Unclear role of azithromycin</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4587" y="1512605"/>
            <a:ext cx="6469166" cy="4235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71095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Evidence – Hydroxychloroquine</a:t>
            </a:r>
          </a:p>
        </p:txBody>
      </p:sp>
      <p:sp>
        <p:nvSpPr>
          <p:cNvPr id="3" name="Content Placeholder 2"/>
          <p:cNvSpPr>
            <a:spLocks noGrp="1"/>
          </p:cNvSpPr>
          <p:nvPr>
            <p:ph idx="1"/>
          </p:nvPr>
        </p:nvSpPr>
        <p:spPr/>
        <p:txBody>
          <a:bodyPr/>
          <a:lstStyle/>
          <a:p>
            <a:r>
              <a:rPr lang="en-US" dirty="0"/>
              <a:t>Post-exposure prophylaxis study - HCWs:</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0000"/>
          <a:stretch/>
        </p:blipFill>
        <p:spPr bwMode="auto">
          <a:xfrm>
            <a:off x="630766" y="2590800"/>
            <a:ext cx="4859163" cy="3344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50000"/>
          <a:stretch/>
        </p:blipFill>
        <p:spPr bwMode="auto">
          <a:xfrm>
            <a:off x="6515101" y="2590800"/>
            <a:ext cx="4859162" cy="3344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43539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Clinical Evidence – Lopinavir/ritonavir</a:t>
            </a:r>
          </a:p>
        </p:txBody>
      </p:sp>
      <p:sp>
        <p:nvSpPr>
          <p:cNvPr id="3" name="Content Placeholder 2"/>
          <p:cNvSpPr>
            <a:spLocks noGrp="1"/>
          </p:cNvSpPr>
          <p:nvPr>
            <p:ph idx="1"/>
          </p:nvPr>
        </p:nvSpPr>
        <p:spPr>
          <a:xfrm>
            <a:off x="838200" y="1825625"/>
            <a:ext cx="11176000" cy="4160308"/>
          </a:xfrm>
        </p:spPr>
        <p:txBody>
          <a:bodyPr>
            <a:normAutofit lnSpcReduction="10000"/>
          </a:bodyPr>
          <a:lstStyle/>
          <a:p>
            <a:r>
              <a:rPr lang="en-US" dirty="0"/>
              <a:t>SARS-CoV-1</a:t>
            </a:r>
          </a:p>
          <a:p>
            <a:pPr lvl="1"/>
            <a:r>
              <a:rPr lang="en-US" dirty="0"/>
              <a:t>Chu et al. 2004: ARDS or death lower with lopinavir/ritonavir vs. ribavirin alone (2.4% vs. 29%)</a:t>
            </a:r>
          </a:p>
          <a:p>
            <a:pPr lvl="2"/>
            <a:r>
              <a:rPr lang="en-US" dirty="0"/>
              <a:t>Retrospective, imbalance in baseline characteristics between groups, lopinavir/ritonavir patients received concomitant ribavirin</a:t>
            </a:r>
          </a:p>
          <a:p>
            <a:pPr lvl="2"/>
            <a:r>
              <a:rPr lang="en-US" dirty="0"/>
              <a:t>Rapid viral load decline in lopinavir/ritonavir recipients from nasopharyngeal specimens</a:t>
            </a:r>
          </a:p>
          <a:p>
            <a:pPr lvl="1"/>
            <a:r>
              <a:rPr lang="en-US" dirty="0"/>
              <a:t>Chan et al. 2003: lopinavir/ritonavir plus ribavirin decreased mortality compared to ribavirin alone (2.3% vs. 11%, p &lt; 0.05)</a:t>
            </a:r>
          </a:p>
          <a:p>
            <a:pPr lvl="2"/>
            <a:r>
              <a:rPr lang="en-US" dirty="0"/>
              <a:t>Matched, retrospective study. All patients received concomitant corticosteroids as well</a:t>
            </a:r>
          </a:p>
          <a:p>
            <a:pPr lvl="2"/>
            <a:r>
              <a:rPr lang="en-US" dirty="0"/>
              <a:t>Rescue therapy with lopinavir/ritonavir not different from matched controls</a:t>
            </a:r>
          </a:p>
          <a:p>
            <a:pPr lvl="1"/>
            <a:r>
              <a:rPr lang="en-US" dirty="0"/>
              <a:t>Park et al. 2019: lopinavir/ritonavir plus ribavirin effective as post-exposure prophylaxis against MERS-</a:t>
            </a:r>
            <a:r>
              <a:rPr lang="en-US" dirty="0" err="1"/>
              <a:t>CoV</a:t>
            </a:r>
            <a:endParaRPr lang="en-US" dirty="0"/>
          </a:p>
          <a:p>
            <a:pPr lvl="2"/>
            <a:endParaRPr lang="en-US" dirty="0"/>
          </a:p>
        </p:txBody>
      </p:sp>
      <p:sp>
        <p:nvSpPr>
          <p:cNvPr id="4" name="TextBox 3"/>
          <p:cNvSpPr txBox="1"/>
          <p:nvPr/>
        </p:nvSpPr>
        <p:spPr>
          <a:xfrm>
            <a:off x="194734" y="5922891"/>
            <a:ext cx="6722533" cy="430887"/>
          </a:xfrm>
          <a:prstGeom prst="rect">
            <a:avLst/>
          </a:prstGeom>
          <a:noFill/>
        </p:spPr>
        <p:txBody>
          <a:bodyPr wrap="square" rtlCol="0">
            <a:spAutoFit/>
          </a:bodyPr>
          <a:lstStyle/>
          <a:p>
            <a:r>
              <a:rPr lang="en-US" sz="1100" i="1" dirty="0"/>
              <a:t>Thorax </a:t>
            </a:r>
            <a:r>
              <a:rPr lang="en-US" sz="1100" dirty="0"/>
              <a:t>2004;59:252-256</a:t>
            </a:r>
            <a:r>
              <a:rPr lang="en-US" sz="1100" i="1" dirty="0"/>
              <a:t>.			Hong Kong Med J. </a:t>
            </a:r>
            <a:r>
              <a:rPr lang="en-US" sz="1100" dirty="0"/>
              <a:t>2003; 9(6): 399-406</a:t>
            </a:r>
            <a:br>
              <a:rPr lang="en-US" sz="1100" dirty="0"/>
            </a:br>
            <a:r>
              <a:rPr lang="en-US" sz="1100" i="1" dirty="0"/>
              <a:t>J Hosp Infect</a:t>
            </a:r>
            <a:r>
              <a:rPr lang="en-US" sz="1100" dirty="0"/>
              <a:t>. 2019; 101(1): 42-46</a:t>
            </a:r>
            <a:endParaRPr lang="en-US" sz="1100" i="1" dirty="0"/>
          </a:p>
        </p:txBody>
      </p:sp>
    </p:spTree>
    <p:extLst>
      <p:ext uri="{BB962C8B-B14F-4D97-AF65-F5344CB8AC3E}">
        <p14:creationId xmlns:p14="http://schemas.microsoft.com/office/powerpoint/2010/main" val="13552372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Clinical Evidence</a:t>
            </a:r>
          </a:p>
        </p:txBody>
      </p:sp>
      <p:sp>
        <p:nvSpPr>
          <p:cNvPr id="3" name="Content Placeholder 2"/>
          <p:cNvSpPr>
            <a:spLocks noGrp="1"/>
          </p:cNvSpPr>
          <p:nvPr>
            <p:ph idx="1"/>
          </p:nvPr>
        </p:nvSpPr>
        <p:spPr>
          <a:xfrm>
            <a:off x="838200" y="1825625"/>
            <a:ext cx="11176000" cy="4160308"/>
          </a:xfrm>
        </p:spPr>
        <p:txBody>
          <a:bodyPr>
            <a:normAutofit/>
          </a:bodyPr>
          <a:lstStyle/>
          <a:p>
            <a:r>
              <a:rPr lang="en-US" dirty="0"/>
              <a:t>Open label RCT, published 3/19/2020</a:t>
            </a:r>
          </a:p>
          <a:p>
            <a:pPr lvl="1"/>
            <a:r>
              <a:rPr lang="en-US" dirty="0"/>
              <a:t>Inclusion: adults with confirmed COVID-19 with radiographic pneumonia and hypoxia (SaO2 &lt; 94% on RA or PaO2:FiO2 &lt; 300</a:t>
            </a:r>
          </a:p>
          <a:p>
            <a:pPr lvl="1"/>
            <a:r>
              <a:rPr lang="en-US" dirty="0"/>
              <a:t>Exclusion: severe liver dysfunction, HIV, pregnancy, significant interactions</a:t>
            </a:r>
          </a:p>
          <a:p>
            <a:pPr lvl="1"/>
            <a:r>
              <a:rPr lang="en-US" dirty="0"/>
              <a:t>Outcomes: </a:t>
            </a:r>
          </a:p>
          <a:p>
            <a:pPr lvl="2"/>
            <a:r>
              <a:rPr lang="en-US" dirty="0"/>
              <a:t>Primary: time to clinical improvement</a:t>
            </a:r>
          </a:p>
          <a:p>
            <a:pPr lvl="2"/>
            <a:r>
              <a:rPr lang="en-US" dirty="0"/>
              <a:t>Secondary: clinical status, 28-day mortality, duration of mechanical ventilation, hospital and </a:t>
            </a:r>
            <a:r>
              <a:rPr lang="en-US" dirty="0" err="1"/>
              <a:t>virologic</a:t>
            </a:r>
            <a:r>
              <a:rPr lang="en-US" dirty="0"/>
              <a:t> measures</a:t>
            </a:r>
          </a:p>
        </p:txBody>
      </p:sp>
      <p:sp>
        <p:nvSpPr>
          <p:cNvPr id="4" name="TextBox 3"/>
          <p:cNvSpPr txBox="1"/>
          <p:nvPr/>
        </p:nvSpPr>
        <p:spPr>
          <a:xfrm>
            <a:off x="194734" y="5922891"/>
            <a:ext cx="6722533" cy="261610"/>
          </a:xfrm>
          <a:prstGeom prst="rect">
            <a:avLst/>
          </a:prstGeom>
          <a:noFill/>
        </p:spPr>
        <p:txBody>
          <a:bodyPr wrap="square" rtlCol="0">
            <a:spAutoFit/>
          </a:bodyPr>
          <a:lstStyle/>
          <a:p>
            <a:r>
              <a:rPr lang="en-US" sz="1100" i="1" dirty="0"/>
              <a:t>N </a:t>
            </a:r>
            <a:r>
              <a:rPr lang="en-US" sz="1100" i="1" dirty="0" err="1"/>
              <a:t>Eng</a:t>
            </a:r>
            <a:r>
              <a:rPr lang="en-US" sz="1100" i="1" dirty="0"/>
              <a:t> J Med</a:t>
            </a:r>
            <a:r>
              <a:rPr lang="en-US" sz="1100" dirty="0"/>
              <a:t>. 2020. </a:t>
            </a:r>
            <a:r>
              <a:rPr lang="en-US" sz="1100" dirty="0" err="1"/>
              <a:t>Epub</a:t>
            </a:r>
            <a:r>
              <a:rPr lang="en-US" sz="1100" dirty="0"/>
              <a:t>: PMID: 32187464</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1666" y="76729"/>
            <a:ext cx="6366933" cy="1709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24488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Clinical Evidence</a:t>
            </a:r>
          </a:p>
        </p:txBody>
      </p:sp>
      <p:sp>
        <p:nvSpPr>
          <p:cNvPr id="3" name="Content Placeholder 2"/>
          <p:cNvSpPr>
            <a:spLocks noGrp="1"/>
          </p:cNvSpPr>
          <p:nvPr>
            <p:ph idx="1"/>
          </p:nvPr>
        </p:nvSpPr>
        <p:spPr>
          <a:xfrm>
            <a:off x="838200" y="1825625"/>
            <a:ext cx="11176000" cy="4160308"/>
          </a:xfrm>
        </p:spPr>
        <p:txBody>
          <a:bodyPr>
            <a:normAutofit/>
          </a:bodyPr>
          <a:lstStyle/>
          <a:p>
            <a:r>
              <a:rPr lang="en-US" dirty="0"/>
              <a:t>Baseline demographics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1666" y="76729"/>
            <a:ext cx="6366933" cy="1709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2266421"/>
            <a:ext cx="5848350" cy="19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3134" y="1913467"/>
            <a:ext cx="5586770" cy="4377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182533" y="4030133"/>
            <a:ext cx="1921934" cy="1889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041466" y="3657599"/>
            <a:ext cx="1921934" cy="1889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0041466" y="3838044"/>
            <a:ext cx="1921934" cy="1889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041466" y="4312177"/>
            <a:ext cx="1921934" cy="6492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94734" y="5922891"/>
            <a:ext cx="6722533" cy="261610"/>
          </a:xfrm>
          <a:prstGeom prst="rect">
            <a:avLst/>
          </a:prstGeom>
          <a:noFill/>
        </p:spPr>
        <p:txBody>
          <a:bodyPr wrap="square" rtlCol="0">
            <a:spAutoFit/>
          </a:bodyPr>
          <a:lstStyle/>
          <a:p>
            <a:r>
              <a:rPr lang="en-US" sz="1100" i="1" dirty="0"/>
              <a:t>N </a:t>
            </a:r>
            <a:r>
              <a:rPr lang="en-US" sz="1100" i="1" dirty="0" err="1"/>
              <a:t>Eng</a:t>
            </a:r>
            <a:r>
              <a:rPr lang="en-US" sz="1100" i="1" dirty="0"/>
              <a:t> J Med</a:t>
            </a:r>
            <a:r>
              <a:rPr lang="en-US" sz="1100" dirty="0"/>
              <a:t>. 2020. </a:t>
            </a:r>
            <a:r>
              <a:rPr lang="en-US" sz="1100" dirty="0" err="1"/>
              <a:t>Epub</a:t>
            </a:r>
            <a:r>
              <a:rPr lang="en-US" sz="1100" dirty="0"/>
              <a:t>: PMID: 32187464</a:t>
            </a:r>
          </a:p>
        </p:txBody>
      </p:sp>
    </p:spTree>
    <p:extLst>
      <p:ext uri="{BB962C8B-B14F-4D97-AF65-F5344CB8AC3E}">
        <p14:creationId xmlns:p14="http://schemas.microsoft.com/office/powerpoint/2010/main" val="27763431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Clinical Evidence </a:t>
            </a:r>
          </a:p>
        </p:txBody>
      </p:sp>
      <p:sp>
        <p:nvSpPr>
          <p:cNvPr id="3" name="Content Placeholder 2"/>
          <p:cNvSpPr>
            <a:spLocks noGrp="1"/>
          </p:cNvSpPr>
          <p:nvPr>
            <p:ph idx="1"/>
          </p:nvPr>
        </p:nvSpPr>
        <p:spPr>
          <a:xfrm>
            <a:off x="838200" y="1825625"/>
            <a:ext cx="11176000" cy="4160308"/>
          </a:xfrm>
        </p:spPr>
        <p:txBody>
          <a:bodyPr>
            <a:normAutofit/>
          </a:bodyPr>
          <a:lstStyle/>
          <a:p>
            <a:r>
              <a:rPr lang="en-US" dirty="0"/>
              <a:t>Outcomes:</a:t>
            </a:r>
          </a:p>
          <a:p>
            <a:pPr lvl="1"/>
            <a:r>
              <a:rPr lang="en-US" dirty="0"/>
              <a:t>Lower rate of serious AEs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1666" y="76729"/>
            <a:ext cx="6366933" cy="1709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0729" y="1947860"/>
            <a:ext cx="6367870" cy="3762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8627533" y="2540000"/>
            <a:ext cx="1921934" cy="1889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627533" y="2804584"/>
            <a:ext cx="1921934" cy="1889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627533" y="3439584"/>
            <a:ext cx="1921934" cy="6752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7391" y="2993497"/>
            <a:ext cx="3486150" cy="280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194734" y="5922891"/>
            <a:ext cx="6722533" cy="261610"/>
          </a:xfrm>
          <a:prstGeom prst="rect">
            <a:avLst/>
          </a:prstGeom>
          <a:noFill/>
        </p:spPr>
        <p:txBody>
          <a:bodyPr wrap="square" rtlCol="0">
            <a:spAutoFit/>
          </a:bodyPr>
          <a:lstStyle/>
          <a:p>
            <a:r>
              <a:rPr lang="en-US" sz="1100" i="1" dirty="0"/>
              <a:t>N </a:t>
            </a:r>
            <a:r>
              <a:rPr lang="en-US" sz="1100" i="1" dirty="0" err="1"/>
              <a:t>Eng</a:t>
            </a:r>
            <a:r>
              <a:rPr lang="en-US" sz="1100" i="1" dirty="0"/>
              <a:t> J Med</a:t>
            </a:r>
            <a:r>
              <a:rPr lang="en-US" sz="1100" dirty="0"/>
              <a:t>. 2020. </a:t>
            </a:r>
            <a:r>
              <a:rPr lang="en-US" sz="1100" dirty="0" err="1"/>
              <a:t>Epub</a:t>
            </a:r>
            <a:r>
              <a:rPr lang="en-US" sz="1100" dirty="0"/>
              <a:t>: PMID: 32187464</a:t>
            </a:r>
          </a:p>
        </p:txBody>
      </p:sp>
    </p:spTree>
    <p:extLst>
      <p:ext uri="{BB962C8B-B14F-4D97-AF65-F5344CB8AC3E}">
        <p14:creationId xmlns:p14="http://schemas.microsoft.com/office/powerpoint/2010/main" val="370534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8DED2-FCE0-4ACC-9C4B-91A9AA718CAB}"/>
              </a:ext>
            </a:extLst>
          </p:cNvPr>
          <p:cNvSpPr>
            <a:spLocks noGrp="1"/>
          </p:cNvSpPr>
          <p:nvPr>
            <p:ph type="title"/>
          </p:nvPr>
        </p:nvSpPr>
        <p:spPr/>
        <p:txBody>
          <a:bodyPr/>
          <a:lstStyle/>
          <a:p>
            <a:r>
              <a:rPr lang="en-US" dirty="0"/>
              <a:t>Before Our Talk…</a:t>
            </a:r>
          </a:p>
        </p:txBody>
      </p:sp>
      <p:pic>
        <p:nvPicPr>
          <p:cNvPr id="4" name="Content Placeholder 3">
            <a:extLst>
              <a:ext uri="{FF2B5EF4-FFF2-40B4-BE49-F238E27FC236}">
                <a16:creationId xmlns:a16="http://schemas.microsoft.com/office/drawing/2014/main" id="{6746CAEA-A7DC-46C9-8B06-35E2CFF4DADC}"/>
              </a:ext>
            </a:extLst>
          </p:cNvPr>
          <p:cNvPicPr>
            <a:picLocks noGrp="1" noChangeAspect="1"/>
          </p:cNvPicPr>
          <p:nvPr>
            <p:ph idx="1"/>
          </p:nvPr>
        </p:nvPicPr>
        <p:blipFill>
          <a:blip r:embed="rId2"/>
          <a:stretch>
            <a:fillRect/>
          </a:stretch>
        </p:blipFill>
        <p:spPr>
          <a:xfrm>
            <a:off x="557169" y="1861402"/>
            <a:ext cx="4114800" cy="3810000"/>
          </a:xfrm>
          <a:prstGeom prst="rect">
            <a:avLst/>
          </a:prstGeom>
        </p:spPr>
      </p:pic>
      <p:sp>
        <p:nvSpPr>
          <p:cNvPr id="5" name="TextBox 4">
            <a:extLst>
              <a:ext uri="{FF2B5EF4-FFF2-40B4-BE49-F238E27FC236}">
                <a16:creationId xmlns:a16="http://schemas.microsoft.com/office/drawing/2014/main" id="{9A5D5132-FA4F-4085-A0BB-91D532007328}"/>
              </a:ext>
            </a:extLst>
          </p:cNvPr>
          <p:cNvSpPr txBox="1"/>
          <p:nvPr/>
        </p:nvSpPr>
        <p:spPr>
          <a:xfrm>
            <a:off x="4882392" y="1861402"/>
            <a:ext cx="6161015" cy="4401205"/>
          </a:xfrm>
          <a:prstGeom prst="rect">
            <a:avLst/>
          </a:prstGeom>
          <a:noFill/>
        </p:spPr>
        <p:txBody>
          <a:bodyPr wrap="square" rtlCol="0">
            <a:spAutoFit/>
          </a:bodyPr>
          <a:lstStyle/>
          <a:p>
            <a:pPr marL="285750" indent="-285750">
              <a:buFont typeface="Arial" panose="020B0604020202020204" pitchFamily="34" charset="0"/>
              <a:buChar char="•"/>
            </a:pPr>
            <a:r>
              <a:rPr lang="en-US" sz="2000" dirty="0"/>
              <a:t>Information regarding COVID-19 is rapidly evolving </a:t>
            </a:r>
          </a:p>
          <a:p>
            <a:pPr marL="285750" indent="-285750">
              <a:buFont typeface="Arial" panose="020B0604020202020204" pitchFamily="34" charset="0"/>
              <a:buChar char="•"/>
            </a:pPr>
            <a:r>
              <a:rPr lang="en-US" sz="2000" dirty="0"/>
              <a:t>Quality of data in a pandemic is limited (especially early)</a:t>
            </a:r>
          </a:p>
          <a:p>
            <a:pPr marL="742950" lvl="1" indent="-285750">
              <a:buFont typeface="Arial" panose="020B0604020202020204" pitchFamily="34" charset="0"/>
              <a:buChar char="•"/>
            </a:pPr>
            <a:r>
              <a:rPr lang="en-US" sz="2000" dirty="0"/>
              <a:t>Case Series</a:t>
            </a:r>
          </a:p>
          <a:p>
            <a:pPr marL="742950" lvl="1" indent="-285750">
              <a:buFont typeface="Arial" panose="020B0604020202020204" pitchFamily="34" charset="0"/>
              <a:buChar char="•"/>
            </a:pPr>
            <a:r>
              <a:rPr lang="en-US" sz="2000" dirty="0"/>
              <a:t>Case Reports</a:t>
            </a:r>
          </a:p>
          <a:p>
            <a:pPr marL="742950" lvl="1" indent="-285750">
              <a:buFont typeface="Arial" panose="020B0604020202020204" pitchFamily="34" charset="0"/>
              <a:buChar char="•"/>
            </a:pPr>
            <a:r>
              <a:rPr lang="en-US" sz="2000" dirty="0"/>
              <a:t>Important to separate preliminary information from fact</a:t>
            </a:r>
          </a:p>
          <a:p>
            <a:pPr marL="742950" lvl="1" indent="-285750">
              <a:buFont typeface="Arial" panose="020B0604020202020204" pitchFamily="34" charset="0"/>
              <a:buChar char="•"/>
            </a:pPr>
            <a:r>
              <a:rPr lang="en-US" sz="2000" dirty="0"/>
              <a:t>Experimental conditions vs real world data</a:t>
            </a:r>
          </a:p>
          <a:p>
            <a:pPr marL="742950" lvl="1" indent="-285750">
              <a:buFont typeface="Arial" panose="020B0604020202020204" pitchFamily="34" charset="0"/>
              <a:buChar char="•"/>
            </a:pPr>
            <a:r>
              <a:rPr lang="en-US" sz="2000" dirty="0"/>
              <a:t>Efficacy of antivirals vs clinical efficacy</a:t>
            </a:r>
          </a:p>
          <a:p>
            <a:pPr marL="285750" indent="-285750">
              <a:buFont typeface="Arial" panose="020B0604020202020204" pitchFamily="34" charset="0"/>
              <a:buChar char="•"/>
            </a:pPr>
            <a:r>
              <a:rPr lang="en-US" sz="2000" dirty="0"/>
              <a:t>Pharmacist’s role: </a:t>
            </a:r>
          </a:p>
          <a:p>
            <a:pPr marL="742950" lvl="1" indent="-285750">
              <a:buFont typeface="Arial" panose="020B0604020202020204" pitchFamily="34" charset="0"/>
              <a:buChar char="•"/>
            </a:pPr>
            <a:r>
              <a:rPr lang="en-US" sz="2000" dirty="0"/>
              <a:t>Trusted</a:t>
            </a:r>
          </a:p>
          <a:p>
            <a:pPr marL="742950" lvl="1" indent="-285750">
              <a:buFont typeface="Arial" panose="020B0604020202020204" pitchFamily="34" charset="0"/>
              <a:buChar char="•"/>
            </a:pPr>
            <a:r>
              <a:rPr lang="en-US" sz="2000" dirty="0"/>
              <a:t>Source of truth</a:t>
            </a:r>
          </a:p>
          <a:p>
            <a:pPr marL="742950" lvl="1" indent="-285750">
              <a:buFont typeface="Arial" panose="020B0604020202020204" pitchFamily="34" charset="0"/>
              <a:buChar char="•"/>
            </a:pPr>
            <a:r>
              <a:rPr lang="en-US" sz="2000" dirty="0"/>
              <a:t>Separate science from theory and opinion</a:t>
            </a:r>
          </a:p>
          <a:p>
            <a:endParaRPr lang="en-US" sz="2000" dirty="0"/>
          </a:p>
        </p:txBody>
      </p:sp>
    </p:spTree>
    <p:extLst>
      <p:ext uri="{BB962C8B-B14F-4D97-AF65-F5344CB8AC3E}">
        <p14:creationId xmlns:p14="http://schemas.microsoft.com/office/powerpoint/2010/main" val="10050174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Evidence - </a:t>
            </a:r>
            <a:r>
              <a:rPr lang="en-US" dirty="0" err="1"/>
              <a:t>Remdesivir</a:t>
            </a:r>
            <a:endParaRPr lang="en-US" dirty="0"/>
          </a:p>
        </p:txBody>
      </p:sp>
      <p:sp>
        <p:nvSpPr>
          <p:cNvPr id="3" name="Content Placeholder 2"/>
          <p:cNvSpPr>
            <a:spLocks noGrp="1"/>
          </p:cNvSpPr>
          <p:nvPr>
            <p:ph idx="1"/>
          </p:nvPr>
        </p:nvSpPr>
        <p:spPr/>
        <p:txBody>
          <a:bodyPr/>
          <a:lstStyle/>
          <a:p>
            <a:r>
              <a:rPr lang="en-US" dirty="0"/>
              <a:t>Appears effective against Ebola</a:t>
            </a:r>
          </a:p>
          <a:p>
            <a:r>
              <a:rPr lang="en-US" dirty="0"/>
              <a:t>Clinical studies lacking for SARS-CoV-2</a:t>
            </a:r>
          </a:p>
          <a:p>
            <a:r>
              <a:rPr lang="en-US" dirty="0"/>
              <a:t>Ongoing clinical trials</a:t>
            </a:r>
          </a:p>
          <a:p>
            <a:pPr lvl="1"/>
            <a:r>
              <a:rPr lang="en-US" dirty="0"/>
              <a:t>U.S. = 3 studies (1 NIAID and 2 Gilead sponsored)</a:t>
            </a:r>
          </a:p>
          <a:p>
            <a:pPr lvl="1"/>
            <a:r>
              <a:rPr lang="en-US" dirty="0"/>
              <a:t>China = 2 studies</a:t>
            </a:r>
          </a:p>
          <a:p>
            <a:r>
              <a:rPr lang="en-US" dirty="0"/>
              <a:t>Dosing – 200mg IV load, then 100mg IV daily x 5-10 days</a:t>
            </a:r>
          </a:p>
          <a:p>
            <a:r>
              <a:rPr lang="en-US" dirty="0"/>
              <a:t>Safety: mostly GI and liver-related effects to date reported</a:t>
            </a:r>
          </a:p>
          <a:p>
            <a:pPr lvl="1"/>
            <a:r>
              <a:rPr lang="en-US" dirty="0"/>
              <a:t>IV contains cyclodextrin (SBECD)</a:t>
            </a:r>
          </a:p>
        </p:txBody>
      </p:sp>
      <p:sp>
        <p:nvSpPr>
          <p:cNvPr id="4" name="TextBox 3"/>
          <p:cNvSpPr txBox="1"/>
          <p:nvPr/>
        </p:nvSpPr>
        <p:spPr>
          <a:xfrm>
            <a:off x="194734" y="5922891"/>
            <a:ext cx="6722533" cy="261610"/>
          </a:xfrm>
          <a:prstGeom prst="rect">
            <a:avLst/>
          </a:prstGeom>
          <a:noFill/>
        </p:spPr>
        <p:txBody>
          <a:bodyPr wrap="square" rtlCol="0">
            <a:spAutoFit/>
          </a:bodyPr>
          <a:lstStyle/>
          <a:p>
            <a:r>
              <a:rPr lang="en-US" sz="1100" dirty="0">
                <a:hlinkClick r:id="rId2"/>
              </a:rPr>
              <a:t>https://clinicaltrials.gov/ct2/results?cond=&amp;term=remdesivir&amp;cntry=&amp;state=&amp;city=&amp;dist=</a:t>
            </a:r>
            <a:endParaRPr lang="en-US" sz="1100" dirty="0"/>
          </a:p>
        </p:txBody>
      </p:sp>
    </p:spTree>
    <p:extLst>
      <p:ext uri="{BB962C8B-B14F-4D97-AF65-F5344CB8AC3E}">
        <p14:creationId xmlns:p14="http://schemas.microsoft.com/office/powerpoint/2010/main" val="22807961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Remdesivir</a:t>
            </a:r>
            <a:endParaRPr lang="en-US" dirty="0"/>
          </a:p>
        </p:txBody>
      </p:sp>
      <p:sp>
        <p:nvSpPr>
          <p:cNvPr id="3" name="Content Placeholder 2"/>
          <p:cNvSpPr>
            <a:spLocks noGrp="1"/>
          </p:cNvSpPr>
          <p:nvPr>
            <p:ph idx="1"/>
          </p:nvPr>
        </p:nvSpPr>
        <p:spPr/>
        <p:txBody>
          <a:bodyPr/>
          <a:lstStyle/>
          <a:p>
            <a:r>
              <a:rPr lang="en-US" dirty="0"/>
              <a:t>Compassionate use available (</a:t>
            </a:r>
            <a:r>
              <a:rPr lang="en-US" dirty="0">
                <a:hlinkClick r:id="rId2"/>
              </a:rPr>
              <a:t>https://rdvcu.gilead.com/</a:t>
            </a:r>
            <a:r>
              <a:rPr lang="en-US" dirty="0"/>
              <a:t>)</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1725" y="2293408"/>
            <a:ext cx="7448550" cy="3676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31720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Hyperinflammation</a:t>
            </a:r>
            <a:endParaRPr lang="en-US" dirty="0"/>
          </a:p>
        </p:txBody>
      </p:sp>
      <p:sp>
        <p:nvSpPr>
          <p:cNvPr id="3" name="Content Placeholder 2"/>
          <p:cNvSpPr>
            <a:spLocks noGrp="1"/>
          </p:cNvSpPr>
          <p:nvPr>
            <p:ph idx="1"/>
          </p:nvPr>
        </p:nvSpPr>
        <p:spPr>
          <a:xfrm>
            <a:off x="838200" y="1825625"/>
            <a:ext cx="6759011" cy="4351338"/>
          </a:xfrm>
        </p:spPr>
        <p:txBody>
          <a:bodyPr/>
          <a:lstStyle/>
          <a:p>
            <a:r>
              <a:rPr lang="en-US" dirty="0"/>
              <a:t>Subset of COVID-19 progress to </a:t>
            </a:r>
            <a:r>
              <a:rPr lang="en-US" dirty="0" err="1"/>
              <a:t>hyperinflammatory</a:t>
            </a:r>
            <a:r>
              <a:rPr lang="en-US" dirty="0"/>
              <a:t> state </a:t>
            </a:r>
          </a:p>
          <a:p>
            <a:pPr lvl="1"/>
            <a:r>
              <a:rPr lang="en-US" dirty="0"/>
              <a:t>High, persistent fever</a:t>
            </a:r>
          </a:p>
          <a:p>
            <a:pPr lvl="1"/>
            <a:r>
              <a:rPr lang="en-US" dirty="0" err="1"/>
              <a:t>Cytopenias</a:t>
            </a:r>
            <a:endParaRPr lang="en-US" dirty="0"/>
          </a:p>
          <a:p>
            <a:pPr lvl="1"/>
            <a:r>
              <a:rPr lang="en-US" dirty="0" err="1"/>
              <a:t>Hyperferritinemia</a:t>
            </a:r>
            <a:r>
              <a:rPr lang="en-US" dirty="0"/>
              <a:t> </a:t>
            </a:r>
          </a:p>
          <a:p>
            <a:pPr lvl="1"/>
            <a:r>
              <a:rPr lang="en-US" dirty="0"/>
              <a:t>Increased IL-6, CRP, and d-dimer</a:t>
            </a:r>
          </a:p>
          <a:p>
            <a:r>
              <a:rPr lang="en-US" dirty="0"/>
              <a:t>Screening – </a:t>
            </a:r>
            <a:r>
              <a:rPr lang="en-US" dirty="0" err="1"/>
              <a:t>Hscore</a:t>
            </a:r>
            <a:r>
              <a:rPr lang="en-US" dirty="0"/>
              <a:t> for probability of secondary HLH</a:t>
            </a:r>
          </a:p>
          <a:p>
            <a:r>
              <a:rPr lang="en-US" dirty="0"/>
              <a:t>Immunosuppression - tocilizumab</a:t>
            </a:r>
          </a:p>
        </p:txBody>
      </p:sp>
      <p:sp>
        <p:nvSpPr>
          <p:cNvPr id="5" name="TextBox 4"/>
          <p:cNvSpPr txBox="1"/>
          <p:nvPr/>
        </p:nvSpPr>
        <p:spPr>
          <a:xfrm>
            <a:off x="322921" y="5761340"/>
            <a:ext cx="6722533" cy="600164"/>
          </a:xfrm>
          <a:prstGeom prst="rect">
            <a:avLst/>
          </a:prstGeom>
          <a:noFill/>
        </p:spPr>
        <p:txBody>
          <a:bodyPr wrap="square" rtlCol="0">
            <a:spAutoFit/>
          </a:bodyPr>
          <a:lstStyle/>
          <a:p>
            <a:r>
              <a:rPr lang="en-US" sz="1100" dirty="0"/>
              <a:t>Mehta P, et al. </a:t>
            </a:r>
            <a:r>
              <a:rPr lang="en-US" sz="1100" i="1" dirty="0"/>
              <a:t>Lancet</a:t>
            </a:r>
            <a:r>
              <a:rPr lang="en-US" sz="1100" dirty="0"/>
              <a:t>. 2020; </a:t>
            </a:r>
            <a:r>
              <a:rPr lang="en-US" sz="1100" dirty="0" err="1"/>
              <a:t>epub</a:t>
            </a:r>
            <a:r>
              <a:rPr lang="en-US" sz="1100" dirty="0"/>
              <a:t> - </a:t>
            </a:r>
            <a:r>
              <a:rPr lang="en-US" sz="1100" dirty="0" err="1"/>
              <a:t>DOI:</a:t>
            </a:r>
            <a:r>
              <a:rPr lang="en-US" sz="1100" dirty="0" err="1">
                <a:hlinkClick r:id="rId2"/>
              </a:rPr>
              <a:t>https</a:t>
            </a:r>
            <a:r>
              <a:rPr lang="en-US" sz="1100" dirty="0">
                <a:hlinkClick r:id="rId2"/>
              </a:rPr>
              <a:t>://doi.org/10.1016/S0140-6736(20)30628-0</a:t>
            </a:r>
            <a:endParaRPr lang="en-US" sz="1100" dirty="0"/>
          </a:p>
          <a:p>
            <a:r>
              <a:rPr lang="en-US" sz="1100" dirty="0"/>
              <a:t>Huang C et al.  </a:t>
            </a:r>
            <a:r>
              <a:rPr lang="en-US" sz="1100" i="1" dirty="0"/>
              <a:t>Lancet</a:t>
            </a:r>
            <a:r>
              <a:rPr lang="en-US" sz="1100" dirty="0"/>
              <a:t>. 2020; 395: 497-506</a:t>
            </a:r>
          </a:p>
          <a:p>
            <a:r>
              <a:rPr lang="en-US" sz="1100" dirty="0"/>
              <a:t>Zhou F, et al. </a:t>
            </a:r>
            <a:r>
              <a:rPr lang="en-US" sz="1100" i="1" dirty="0"/>
              <a:t>Lancet. </a:t>
            </a:r>
            <a:r>
              <a:rPr lang="en-US" sz="1100" dirty="0"/>
              <a:t>2020; </a:t>
            </a:r>
            <a:r>
              <a:rPr lang="en-US" sz="1100" dirty="0" err="1"/>
              <a:t>epub</a:t>
            </a:r>
            <a:r>
              <a:rPr lang="en-US" sz="1100" dirty="0"/>
              <a:t> - DOI: </a:t>
            </a:r>
            <a:r>
              <a:rPr lang="en-US" sz="1100" dirty="0">
                <a:hlinkClick r:id="rId3"/>
              </a:rPr>
              <a:t>https://doi.org/10.1016/S0140-6736(20)30566-3</a:t>
            </a:r>
            <a:endParaRPr lang="en-US" sz="1100" dirty="0"/>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9999" y="335211"/>
            <a:ext cx="4336105" cy="5717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80092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Evidence – Tocilizumab </a:t>
            </a:r>
          </a:p>
        </p:txBody>
      </p:sp>
      <p:sp>
        <p:nvSpPr>
          <p:cNvPr id="3" name="Content Placeholder 2"/>
          <p:cNvSpPr>
            <a:spLocks noGrp="1"/>
          </p:cNvSpPr>
          <p:nvPr>
            <p:ph idx="1"/>
          </p:nvPr>
        </p:nvSpPr>
        <p:spPr>
          <a:xfrm>
            <a:off x="838200" y="1572426"/>
            <a:ext cx="6417179" cy="4717279"/>
          </a:xfrm>
        </p:spPr>
        <p:txBody>
          <a:bodyPr>
            <a:normAutofit lnSpcReduction="10000"/>
          </a:bodyPr>
          <a:lstStyle/>
          <a:p>
            <a:r>
              <a:rPr lang="en-US" dirty="0"/>
              <a:t>Observational study from China, n=21</a:t>
            </a:r>
          </a:p>
          <a:p>
            <a:r>
              <a:rPr lang="en-US" dirty="0"/>
              <a:t>Standard of care + Tocilizumab 400mg IV single dose </a:t>
            </a:r>
          </a:p>
          <a:p>
            <a:pPr lvl="1"/>
            <a:r>
              <a:rPr lang="en-US" dirty="0"/>
              <a:t>n=3 had repeat dose within 12 hours</a:t>
            </a:r>
          </a:p>
          <a:p>
            <a:r>
              <a:rPr lang="en-US" dirty="0"/>
              <a:t>Severe (81%) and critical disease (19%) at time of treatment</a:t>
            </a:r>
          </a:p>
          <a:p>
            <a:pPr lvl="1"/>
            <a:r>
              <a:rPr lang="en-US" dirty="0"/>
              <a:t>Severe = RR </a:t>
            </a:r>
            <a:r>
              <a:rPr lang="en-US" dirty="0">
                <a:latin typeface="Arial"/>
                <a:cs typeface="Arial"/>
              </a:rPr>
              <a:t>≥ 30, SpO2 &lt; 94% on RA, or PaO2:FiO2 ≤ 300</a:t>
            </a:r>
          </a:p>
          <a:p>
            <a:pPr lvl="1"/>
            <a:r>
              <a:rPr lang="en-US" dirty="0">
                <a:latin typeface="Arial"/>
                <a:cs typeface="Arial"/>
              </a:rPr>
              <a:t>Critical = mechanically ventilated, shock, other organ failure</a:t>
            </a:r>
          </a:p>
          <a:p>
            <a:r>
              <a:rPr lang="en-US" dirty="0">
                <a:latin typeface="Arial"/>
                <a:cs typeface="Arial"/>
              </a:rPr>
              <a:t>All 21 survived, 91% discharged</a:t>
            </a:r>
          </a:p>
          <a:p>
            <a:pPr lvl="1"/>
            <a:r>
              <a:rPr lang="en-US" dirty="0">
                <a:latin typeface="Arial"/>
                <a:cs typeface="Arial"/>
              </a:rPr>
              <a:t>Only 10% were mechanically ventilated</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3813" y="1440011"/>
            <a:ext cx="4219575" cy="469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08379" y="6005031"/>
            <a:ext cx="6722533" cy="261610"/>
          </a:xfrm>
          <a:prstGeom prst="rect">
            <a:avLst/>
          </a:prstGeom>
          <a:noFill/>
        </p:spPr>
        <p:txBody>
          <a:bodyPr wrap="square" rtlCol="0">
            <a:spAutoFit/>
          </a:bodyPr>
          <a:lstStyle/>
          <a:p>
            <a:r>
              <a:rPr lang="en-US" sz="1100" dirty="0">
                <a:hlinkClick r:id="rId3"/>
              </a:rPr>
              <a:t>http://www.chinaxiv.org/user/download.htm?id=30387&amp;filetype=pdf</a:t>
            </a:r>
            <a:r>
              <a:rPr lang="en-US" sz="1100" dirty="0"/>
              <a:t> </a:t>
            </a:r>
          </a:p>
        </p:txBody>
      </p:sp>
    </p:spTree>
    <p:extLst>
      <p:ext uri="{BB962C8B-B14F-4D97-AF65-F5344CB8AC3E}">
        <p14:creationId xmlns:p14="http://schemas.microsoft.com/office/powerpoint/2010/main" val="12833625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Evidence - Others</a:t>
            </a:r>
          </a:p>
        </p:txBody>
      </p:sp>
      <p:sp>
        <p:nvSpPr>
          <p:cNvPr id="3" name="Content Placeholder 2"/>
          <p:cNvSpPr>
            <a:spLocks noGrp="1"/>
          </p:cNvSpPr>
          <p:nvPr>
            <p:ph idx="1"/>
          </p:nvPr>
        </p:nvSpPr>
        <p:spPr/>
        <p:txBody>
          <a:bodyPr/>
          <a:lstStyle/>
          <a:p>
            <a:r>
              <a:rPr lang="en-US" dirty="0" err="1"/>
              <a:t>Nitazoxanide</a:t>
            </a:r>
            <a:r>
              <a:rPr lang="en-US" dirty="0"/>
              <a:t> – in vitro only to date</a:t>
            </a:r>
          </a:p>
          <a:p>
            <a:r>
              <a:rPr lang="en-US" dirty="0"/>
              <a:t>Interferon – in vitro and limited clinical experience from SARS-CoV-1 and MERS-</a:t>
            </a:r>
            <a:r>
              <a:rPr lang="en-US" dirty="0" err="1"/>
              <a:t>CoV</a:t>
            </a:r>
            <a:r>
              <a:rPr lang="en-US" dirty="0"/>
              <a:t> (combined with other agents)</a:t>
            </a:r>
          </a:p>
          <a:p>
            <a:r>
              <a:rPr lang="en-US" dirty="0"/>
              <a:t>Statins – anti-inflammatory mechanism – theoretical presently and no published evidence of direct benefit for COVID-19</a:t>
            </a:r>
          </a:p>
          <a:p>
            <a:r>
              <a:rPr lang="en-US" dirty="0"/>
              <a:t>IVIG – not expected to be effective, pooled sources unlikely to have any sufficient anti-SARS-CoV-2 neutralizing antibodies</a:t>
            </a:r>
          </a:p>
          <a:p>
            <a:r>
              <a:rPr lang="en-US" dirty="0"/>
              <a:t>Corticosteroids – unclear role, likely beneficial during later stages of infection where inflammatory response increased</a:t>
            </a:r>
          </a:p>
        </p:txBody>
      </p:sp>
      <p:sp>
        <p:nvSpPr>
          <p:cNvPr id="4" name="TextBox 3"/>
          <p:cNvSpPr txBox="1"/>
          <p:nvPr/>
        </p:nvSpPr>
        <p:spPr>
          <a:xfrm>
            <a:off x="194734" y="5922891"/>
            <a:ext cx="6722533" cy="430887"/>
          </a:xfrm>
          <a:prstGeom prst="rect">
            <a:avLst/>
          </a:prstGeom>
          <a:noFill/>
        </p:spPr>
        <p:txBody>
          <a:bodyPr wrap="square" rtlCol="0">
            <a:spAutoFit/>
          </a:bodyPr>
          <a:lstStyle/>
          <a:p>
            <a:r>
              <a:rPr lang="en-US" sz="1100" i="1" dirty="0"/>
              <a:t>Cell Res</a:t>
            </a:r>
            <a:r>
              <a:rPr lang="en-US" sz="1100" dirty="0"/>
              <a:t>, 2020; 30 (3), 269-271.	</a:t>
            </a:r>
            <a:endParaRPr lang="en-US" sz="1100" i="1" dirty="0"/>
          </a:p>
          <a:p>
            <a:r>
              <a:rPr lang="en-US" sz="1100" i="1" dirty="0" err="1"/>
              <a:t>Antimicrob</a:t>
            </a:r>
            <a:r>
              <a:rPr lang="en-US" sz="1100" i="1" dirty="0"/>
              <a:t> Agents </a:t>
            </a:r>
            <a:r>
              <a:rPr lang="en-US" sz="1100" i="1" dirty="0" err="1"/>
              <a:t>Chemother</a:t>
            </a:r>
            <a:r>
              <a:rPr lang="en-US" sz="1100" dirty="0"/>
              <a:t>. 2020; </a:t>
            </a:r>
            <a:r>
              <a:rPr lang="en-US" sz="1100" dirty="0" err="1"/>
              <a:t>epub</a:t>
            </a:r>
            <a:r>
              <a:rPr lang="en-US" sz="1100" dirty="0"/>
              <a:t>. PMID: 32152082</a:t>
            </a:r>
          </a:p>
        </p:txBody>
      </p:sp>
    </p:spTree>
    <p:extLst>
      <p:ext uri="{BB962C8B-B14F-4D97-AF65-F5344CB8AC3E}">
        <p14:creationId xmlns:p14="http://schemas.microsoft.com/office/powerpoint/2010/main" val="21843146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Tocilizumab and </a:t>
            </a:r>
            <a:r>
              <a:rPr lang="en-US" dirty="0" err="1"/>
              <a:t>Sarilumab</a:t>
            </a:r>
            <a:endParaRPr lang="en-US"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6370" y="2631606"/>
            <a:ext cx="11479196" cy="1920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094" y="1541569"/>
            <a:ext cx="11544472" cy="927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79" y="4591495"/>
            <a:ext cx="10734675"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81865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Evidence - Others</a:t>
            </a:r>
          </a:p>
        </p:txBody>
      </p:sp>
      <p:sp>
        <p:nvSpPr>
          <p:cNvPr id="3" name="Content Placeholder 2"/>
          <p:cNvSpPr>
            <a:spLocks noGrp="1"/>
          </p:cNvSpPr>
          <p:nvPr>
            <p:ph idx="1"/>
          </p:nvPr>
        </p:nvSpPr>
        <p:spPr>
          <a:xfrm>
            <a:off x="821267" y="1786996"/>
            <a:ext cx="10515600" cy="4351338"/>
          </a:xfrm>
        </p:spPr>
        <p:txBody>
          <a:bodyPr>
            <a:normAutofit/>
          </a:bodyPr>
          <a:lstStyle/>
          <a:p>
            <a:r>
              <a:rPr lang="en-US" dirty="0" err="1"/>
              <a:t>Nitazoxanide</a:t>
            </a:r>
            <a:r>
              <a:rPr lang="en-US" dirty="0"/>
              <a:t> – in vitro only to date</a:t>
            </a:r>
          </a:p>
          <a:p>
            <a:r>
              <a:rPr lang="en-US" dirty="0"/>
              <a:t>Interferon – in vitro and limited clinical experience from SARS-CoV-1 and MERS-</a:t>
            </a:r>
            <a:r>
              <a:rPr lang="en-US" dirty="0" err="1"/>
              <a:t>CoV</a:t>
            </a:r>
            <a:r>
              <a:rPr lang="en-US" dirty="0"/>
              <a:t> (combined with other agents)</a:t>
            </a:r>
          </a:p>
          <a:p>
            <a:r>
              <a:rPr lang="en-US" dirty="0"/>
              <a:t>Statins – anti-inflammatory mechanism – theoretical presently and no published evidence of direct benefit for COVID-19</a:t>
            </a:r>
          </a:p>
          <a:p>
            <a:r>
              <a:rPr lang="en-US" dirty="0"/>
              <a:t>IVIG – not expected to be effective, pooled sources unlikely to have any sufficient anti-SARS-CoV-2 neutralizing antibodies</a:t>
            </a:r>
          </a:p>
          <a:p>
            <a:r>
              <a:rPr lang="en-US" dirty="0"/>
              <a:t>Corticosteroids – unclear role, likely beneficial during later stages of infection where inflammatory response increased</a:t>
            </a:r>
          </a:p>
        </p:txBody>
      </p:sp>
      <p:sp>
        <p:nvSpPr>
          <p:cNvPr id="4" name="TextBox 3"/>
          <p:cNvSpPr txBox="1"/>
          <p:nvPr/>
        </p:nvSpPr>
        <p:spPr>
          <a:xfrm>
            <a:off x="194734" y="5922891"/>
            <a:ext cx="6722533" cy="430887"/>
          </a:xfrm>
          <a:prstGeom prst="rect">
            <a:avLst/>
          </a:prstGeom>
          <a:noFill/>
        </p:spPr>
        <p:txBody>
          <a:bodyPr wrap="square" rtlCol="0">
            <a:spAutoFit/>
          </a:bodyPr>
          <a:lstStyle/>
          <a:p>
            <a:r>
              <a:rPr lang="en-US" sz="1100" i="1" dirty="0"/>
              <a:t>Cell Res</a:t>
            </a:r>
            <a:r>
              <a:rPr lang="en-US" sz="1100" dirty="0"/>
              <a:t>, 2020; 30 (3), 269-271.	</a:t>
            </a:r>
            <a:endParaRPr lang="en-US" sz="1100" i="1" dirty="0"/>
          </a:p>
          <a:p>
            <a:r>
              <a:rPr lang="en-US" sz="1100" i="1" dirty="0" err="1"/>
              <a:t>Antimicrob</a:t>
            </a:r>
            <a:r>
              <a:rPr lang="en-US" sz="1100" i="1" dirty="0"/>
              <a:t> Agents </a:t>
            </a:r>
            <a:r>
              <a:rPr lang="en-US" sz="1100" i="1" dirty="0" err="1"/>
              <a:t>Chemother</a:t>
            </a:r>
            <a:r>
              <a:rPr lang="en-US" sz="1100" dirty="0"/>
              <a:t>. 2020; </a:t>
            </a:r>
            <a:r>
              <a:rPr lang="en-US" sz="1100" dirty="0" err="1"/>
              <a:t>epub</a:t>
            </a:r>
            <a:r>
              <a:rPr lang="en-US" sz="1100" dirty="0"/>
              <a:t>. PMID: 32152082</a:t>
            </a:r>
          </a:p>
        </p:txBody>
      </p:sp>
    </p:spTree>
    <p:extLst>
      <p:ext uri="{BB962C8B-B14F-4D97-AF65-F5344CB8AC3E}">
        <p14:creationId xmlns:p14="http://schemas.microsoft.com/office/powerpoint/2010/main" val="14928874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Evidence – Vaccine</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932" y="1600111"/>
            <a:ext cx="8210550" cy="249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474169" y="3795252"/>
            <a:ext cx="6527638" cy="2357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97367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Management Algorithm</a:t>
            </a:r>
          </a:p>
        </p:txBody>
      </p:sp>
      <p:sp>
        <p:nvSpPr>
          <p:cNvPr id="3" name="Content Placeholder 2"/>
          <p:cNvSpPr>
            <a:spLocks noGrp="1"/>
          </p:cNvSpPr>
          <p:nvPr>
            <p:ph idx="1"/>
          </p:nvPr>
        </p:nvSpPr>
        <p:spPr>
          <a:xfrm>
            <a:off x="838199" y="1825625"/>
            <a:ext cx="5621868" cy="4351338"/>
          </a:xfrm>
        </p:spPr>
        <p:txBody>
          <a:bodyPr/>
          <a:lstStyle/>
          <a:p>
            <a:r>
              <a:rPr lang="en-US" dirty="0"/>
              <a:t>No approved or proven treatment of COVID-19 to date</a:t>
            </a:r>
          </a:p>
          <a:p>
            <a:r>
              <a:rPr lang="en-US" dirty="0"/>
              <a:t>Limited evidence may support trial of off-label agents with possible anti-viral activity (rapidly evolving, keep up to date)</a:t>
            </a:r>
          </a:p>
          <a:p>
            <a:r>
              <a:rPr lang="en-US" dirty="0"/>
              <a:t>Challenges – diagnostic delays, shortages, and low quality evidence to date</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6398" y="1430866"/>
            <a:ext cx="4995333" cy="4756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756399" y="1430865"/>
            <a:ext cx="1744134" cy="1092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4"/>
          <p:cNvSpPr/>
          <p:nvPr/>
        </p:nvSpPr>
        <p:spPr>
          <a:xfrm>
            <a:off x="7128933" y="5096933"/>
            <a:ext cx="2760134" cy="7789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83526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Pharmacist Involvement</a:t>
            </a:r>
          </a:p>
        </p:txBody>
      </p:sp>
      <p:sp>
        <p:nvSpPr>
          <p:cNvPr id="3" name="Content Placeholder 2"/>
          <p:cNvSpPr>
            <a:spLocks noGrp="1"/>
          </p:cNvSpPr>
          <p:nvPr>
            <p:ph idx="1"/>
          </p:nvPr>
        </p:nvSpPr>
        <p:spPr/>
        <p:txBody>
          <a:bodyPr/>
          <a:lstStyle/>
          <a:p>
            <a:r>
              <a:rPr lang="en-US" dirty="0"/>
              <a:t>Strategies to limit healthcare exposure of patients not suffering from COVID-19 </a:t>
            </a:r>
          </a:p>
          <a:p>
            <a:r>
              <a:rPr lang="en-US" dirty="0"/>
              <a:t>Inventory control and resource conservation</a:t>
            </a:r>
          </a:p>
          <a:p>
            <a:r>
              <a:rPr lang="en-US" dirty="0"/>
              <a:t>Treatment pathway development and resource for critical evaluation of related evidence for novel therapies to manage COVID-19</a:t>
            </a:r>
          </a:p>
          <a:p>
            <a:r>
              <a:rPr lang="en-US" dirty="0"/>
              <a:t>Navigation of clinical trials/compassionate use of investigational therapies</a:t>
            </a:r>
          </a:p>
          <a:p>
            <a:r>
              <a:rPr lang="en-US" dirty="0"/>
              <a:t>Problem solving around supportive care measures</a:t>
            </a:r>
          </a:p>
        </p:txBody>
      </p:sp>
    </p:spTree>
    <p:extLst>
      <p:ext uri="{BB962C8B-B14F-4D97-AF65-F5344CB8AC3E}">
        <p14:creationId xmlns:p14="http://schemas.microsoft.com/office/powerpoint/2010/main" val="128676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54E8C-0EBB-420C-96CA-13288B3C1858}"/>
              </a:ext>
            </a:extLst>
          </p:cNvPr>
          <p:cNvSpPr>
            <a:spLocks noGrp="1"/>
          </p:cNvSpPr>
          <p:nvPr>
            <p:ph type="title"/>
          </p:nvPr>
        </p:nvSpPr>
        <p:spPr/>
        <p:txBody>
          <a:bodyPr/>
          <a:lstStyle/>
          <a:p>
            <a:r>
              <a:rPr lang="en-US" dirty="0"/>
              <a:t>Introduction and Nomenclature</a:t>
            </a:r>
          </a:p>
        </p:txBody>
      </p:sp>
      <p:sp>
        <p:nvSpPr>
          <p:cNvPr id="3" name="Content Placeholder 2">
            <a:extLst>
              <a:ext uri="{FF2B5EF4-FFF2-40B4-BE49-F238E27FC236}">
                <a16:creationId xmlns:a16="http://schemas.microsoft.com/office/drawing/2014/main" id="{4E375060-9005-4401-8ED7-A1D4993EE19A}"/>
              </a:ext>
            </a:extLst>
          </p:cNvPr>
          <p:cNvSpPr>
            <a:spLocks noGrp="1"/>
          </p:cNvSpPr>
          <p:nvPr>
            <p:ph idx="1"/>
          </p:nvPr>
        </p:nvSpPr>
        <p:spPr/>
        <p:txBody>
          <a:bodyPr>
            <a:normAutofit lnSpcReduction="10000"/>
          </a:bodyPr>
          <a:lstStyle/>
          <a:p>
            <a:r>
              <a:rPr lang="en-US" dirty="0"/>
              <a:t>Coronavirus as a Family of Viruses</a:t>
            </a:r>
          </a:p>
          <a:p>
            <a:pPr lvl="1"/>
            <a:r>
              <a:rPr lang="en-US" dirty="0"/>
              <a:t>Positive sense RNA viruses </a:t>
            </a:r>
          </a:p>
          <a:p>
            <a:pPr lvl="1"/>
            <a:r>
              <a:rPr lang="en-US" dirty="0"/>
              <a:t>Largest genome of RNA viruses</a:t>
            </a:r>
          </a:p>
          <a:p>
            <a:pPr lvl="1"/>
            <a:r>
              <a:rPr lang="en-US" dirty="0"/>
              <a:t>Beta-Coronaviruses most common to infect humans</a:t>
            </a:r>
          </a:p>
          <a:p>
            <a:pPr lvl="2"/>
            <a:r>
              <a:rPr lang="en-US" dirty="0" err="1"/>
              <a:t>HCoV</a:t>
            </a:r>
            <a:r>
              <a:rPr lang="en-US" dirty="0"/>
              <a:t> variants – the common cold (infecting humans for 800 plus years)</a:t>
            </a:r>
          </a:p>
          <a:p>
            <a:pPr lvl="2"/>
            <a:r>
              <a:rPr lang="en-US" dirty="0"/>
              <a:t>Mutant variants – SARS-</a:t>
            </a:r>
            <a:r>
              <a:rPr lang="en-US" dirty="0" err="1"/>
              <a:t>CoV</a:t>
            </a:r>
            <a:r>
              <a:rPr lang="en-US" dirty="0"/>
              <a:t>, MERS, SARS-CoV-2/COVID19</a:t>
            </a:r>
          </a:p>
          <a:p>
            <a:r>
              <a:rPr lang="en-US" dirty="0"/>
              <a:t>COVID-2019 </a:t>
            </a:r>
          </a:p>
          <a:p>
            <a:pPr lvl="1"/>
            <a:r>
              <a:rPr lang="en-US" dirty="0"/>
              <a:t>Also known as “coronavirus” or SARS-CoV-2 </a:t>
            </a:r>
          </a:p>
          <a:p>
            <a:pPr lvl="1"/>
            <a:r>
              <a:rPr lang="en-US" dirty="0"/>
              <a:t>Origination in China (patient zero likely November or December 2019)</a:t>
            </a:r>
          </a:p>
          <a:p>
            <a:pPr lvl="1"/>
            <a:r>
              <a:rPr lang="en-US" dirty="0"/>
              <a:t>76% identical genome to SARS</a:t>
            </a:r>
          </a:p>
          <a:p>
            <a:pPr lvl="1"/>
            <a:r>
              <a:rPr lang="en-US" dirty="0"/>
              <a:t>96% identical genome to Cave Bat </a:t>
            </a:r>
            <a:r>
              <a:rPr lang="en-US" dirty="0" err="1"/>
              <a:t>CoV</a:t>
            </a:r>
            <a:endParaRPr lang="en-US" dirty="0"/>
          </a:p>
          <a:p>
            <a:pPr lvl="1"/>
            <a:endParaRPr lang="en-US" dirty="0"/>
          </a:p>
        </p:txBody>
      </p:sp>
      <p:pic>
        <p:nvPicPr>
          <p:cNvPr id="4" name="Picture 3">
            <a:extLst>
              <a:ext uri="{FF2B5EF4-FFF2-40B4-BE49-F238E27FC236}">
                <a16:creationId xmlns:a16="http://schemas.microsoft.com/office/drawing/2014/main" id="{8E6FFACF-00BA-4F2B-B004-F071B0FBE52E}"/>
              </a:ext>
            </a:extLst>
          </p:cNvPr>
          <p:cNvPicPr>
            <a:picLocks noChangeAspect="1"/>
          </p:cNvPicPr>
          <p:nvPr/>
        </p:nvPicPr>
        <p:blipFill>
          <a:blip r:embed="rId2"/>
          <a:stretch>
            <a:fillRect/>
          </a:stretch>
        </p:blipFill>
        <p:spPr>
          <a:xfrm>
            <a:off x="9162117" y="0"/>
            <a:ext cx="3029883" cy="3226720"/>
          </a:xfrm>
          <a:prstGeom prst="rect">
            <a:avLst/>
          </a:prstGeom>
        </p:spPr>
      </p:pic>
    </p:spTree>
    <p:extLst>
      <p:ext uri="{BB962C8B-B14F-4D97-AF65-F5344CB8AC3E}">
        <p14:creationId xmlns:p14="http://schemas.microsoft.com/office/powerpoint/2010/main" val="24093464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EIND Process </a:t>
            </a:r>
          </a:p>
        </p:txBody>
      </p:sp>
      <p:sp>
        <p:nvSpPr>
          <p:cNvPr id="3" name="Content Placeholder 2"/>
          <p:cNvSpPr>
            <a:spLocks noGrp="1"/>
          </p:cNvSpPr>
          <p:nvPr>
            <p:ph idx="1"/>
          </p:nvPr>
        </p:nvSpPr>
        <p:spPr/>
        <p:txBody>
          <a:bodyPr/>
          <a:lstStyle/>
          <a:p>
            <a:r>
              <a:rPr lang="en-US" dirty="0">
                <a:hlinkClick r:id="rId2"/>
              </a:rPr>
              <a:t>https://www.fda.gov/drugs/investigational-new-drug-ind-application/emergency-investigational-new-drug-eind-applications-antiviral-products</a:t>
            </a:r>
            <a:endParaRPr lang="en-US" dirty="0"/>
          </a:p>
          <a:p>
            <a:endParaRPr lang="en-US" dirty="0"/>
          </a:p>
          <a:p>
            <a:r>
              <a:rPr lang="en-US" dirty="0"/>
              <a:t>Step 1: contact company with investigational product to obtain approval for compassionate use</a:t>
            </a:r>
          </a:p>
          <a:p>
            <a:r>
              <a:rPr lang="en-US" dirty="0"/>
              <a:t>Step 2: contact FDA for approval to use investigational product</a:t>
            </a:r>
          </a:p>
          <a:p>
            <a:r>
              <a:rPr lang="en-US" dirty="0"/>
              <a:t>Step 3: if FDA approves, reach back out to company and coordinate with pharmacy and local IRB</a:t>
            </a:r>
          </a:p>
        </p:txBody>
      </p:sp>
    </p:spTree>
    <p:extLst>
      <p:ext uri="{BB962C8B-B14F-4D97-AF65-F5344CB8AC3E}">
        <p14:creationId xmlns:p14="http://schemas.microsoft.com/office/powerpoint/2010/main" val="10432331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Media and Misinformation</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47" y="1757363"/>
            <a:ext cx="6657975"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926662" y="3784600"/>
            <a:ext cx="6205541" cy="254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Elbow Connector 4"/>
          <p:cNvCxnSpPr>
            <a:stCxn id="8194" idx="2"/>
            <a:endCxn id="8195" idx="1"/>
          </p:cNvCxnSpPr>
          <p:nvPr/>
        </p:nvCxnSpPr>
        <p:spPr>
          <a:xfrm rot="16200000" flipH="1">
            <a:off x="3932699" y="3064473"/>
            <a:ext cx="1481799" cy="2506127"/>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02435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CPS doing?</a:t>
            </a:r>
          </a:p>
        </p:txBody>
      </p:sp>
      <p:sp>
        <p:nvSpPr>
          <p:cNvPr id="3" name="Content Placeholder 2"/>
          <p:cNvSpPr>
            <a:spLocks noGrp="1"/>
          </p:cNvSpPr>
          <p:nvPr>
            <p:ph idx="1"/>
          </p:nvPr>
        </p:nvSpPr>
        <p:spPr/>
        <p:txBody>
          <a:bodyPr/>
          <a:lstStyle/>
          <a:p>
            <a:r>
              <a:rPr lang="en-US" dirty="0"/>
              <a:t>Letter to the governor asking for emergency measures (sent March 13</a:t>
            </a:r>
            <a:r>
              <a:rPr lang="en-US" baseline="30000" dirty="0"/>
              <a:t>th</a:t>
            </a:r>
            <a:r>
              <a:rPr lang="en-US" dirty="0"/>
              <a:t>)</a:t>
            </a:r>
          </a:p>
          <a:p>
            <a:pPr lvl="1"/>
            <a:r>
              <a:rPr lang="en-US" dirty="0"/>
              <a:t>Remote pharmacy practice – remove requirements for prior board approval</a:t>
            </a:r>
          </a:p>
          <a:p>
            <a:pPr lvl="1"/>
            <a:r>
              <a:rPr lang="en-US" dirty="0"/>
              <a:t>Allow 90 day supplies of chronic medications</a:t>
            </a:r>
          </a:p>
          <a:p>
            <a:pPr lvl="1"/>
            <a:r>
              <a:rPr lang="en-US" dirty="0"/>
              <a:t>Extend technician certification deadlines</a:t>
            </a:r>
          </a:p>
          <a:p>
            <a:pPr lvl="1"/>
            <a:r>
              <a:rPr lang="en-US" dirty="0"/>
              <a:t>Allow the CMO of CDPHE to allow pharmacists to provide designated services for:</a:t>
            </a:r>
          </a:p>
          <a:p>
            <a:pPr lvl="2"/>
            <a:r>
              <a:rPr lang="en-US" dirty="0"/>
              <a:t>Testing</a:t>
            </a:r>
          </a:p>
          <a:p>
            <a:pPr lvl="2"/>
            <a:r>
              <a:rPr lang="en-US" dirty="0"/>
              <a:t>Screening</a:t>
            </a:r>
          </a:p>
          <a:p>
            <a:pPr lvl="2"/>
            <a:r>
              <a:rPr lang="en-US" dirty="0"/>
              <a:t>Prescribing (standing order or CPA)</a:t>
            </a:r>
          </a:p>
        </p:txBody>
      </p:sp>
    </p:spTree>
    <p:extLst>
      <p:ext uri="{BB962C8B-B14F-4D97-AF65-F5344CB8AC3E}">
        <p14:creationId xmlns:p14="http://schemas.microsoft.com/office/powerpoint/2010/main" val="36017305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CPS doing?</a:t>
            </a:r>
          </a:p>
        </p:txBody>
      </p:sp>
      <p:sp>
        <p:nvSpPr>
          <p:cNvPr id="3" name="Content Placeholder 2"/>
          <p:cNvSpPr>
            <a:spLocks noGrp="1"/>
          </p:cNvSpPr>
          <p:nvPr>
            <p:ph idx="1"/>
          </p:nvPr>
        </p:nvSpPr>
        <p:spPr/>
        <p:txBody>
          <a:bodyPr/>
          <a:lstStyle/>
          <a:p>
            <a:pPr>
              <a:lnSpc>
                <a:spcPct val="150000"/>
              </a:lnSpc>
            </a:pPr>
            <a:r>
              <a:rPr lang="en-US" dirty="0"/>
              <a:t>Community forum for COVID-19</a:t>
            </a:r>
          </a:p>
          <a:p>
            <a:pPr lvl="1">
              <a:lnSpc>
                <a:spcPct val="150000"/>
              </a:lnSpc>
            </a:pPr>
            <a:r>
              <a:rPr lang="en-US" dirty="0"/>
              <a:t>Childcare options for healthcare workers </a:t>
            </a:r>
          </a:p>
          <a:p>
            <a:pPr lvl="1">
              <a:lnSpc>
                <a:spcPct val="150000"/>
              </a:lnSpc>
            </a:pPr>
            <a:r>
              <a:rPr lang="en-US" dirty="0"/>
              <a:t>Clinical trial information (post-COVID exposure prophylaxis)</a:t>
            </a:r>
          </a:p>
          <a:p>
            <a:pPr>
              <a:lnSpc>
                <a:spcPct val="150000"/>
              </a:lnSpc>
            </a:pPr>
            <a:r>
              <a:rPr lang="en-US" dirty="0"/>
              <a:t>Dedicated web page </a:t>
            </a:r>
          </a:p>
          <a:p>
            <a:pPr>
              <a:lnSpc>
                <a:spcPct val="150000"/>
              </a:lnSpc>
            </a:pPr>
            <a:r>
              <a:rPr lang="en-US" dirty="0"/>
              <a:t>Social media posts (follow us!)</a:t>
            </a:r>
          </a:p>
          <a:p>
            <a:endParaRPr lang="en-US" dirty="0"/>
          </a:p>
        </p:txBody>
      </p:sp>
    </p:spTree>
    <p:extLst>
      <p:ext uri="{BB962C8B-B14F-4D97-AF65-F5344CB8AC3E}">
        <p14:creationId xmlns:p14="http://schemas.microsoft.com/office/powerpoint/2010/main" val="23997751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National professional organizations</a:t>
            </a:r>
          </a:p>
        </p:txBody>
      </p:sp>
      <p:sp>
        <p:nvSpPr>
          <p:cNvPr id="3" name="Content Placeholder 2"/>
          <p:cNvSpPr>
            <a:spLocks noGrp="1"/>
          </p:cNvSpPr>
          <p:nvPr>
            <p:ph idx="1"/>
          </p:nvPr>
        </p:nvSpPr>
        <p:spPr>
          <a:xfrm>
            <a:off x="838200" y="1690688"/>
            <a:ext cx="10515600" cy="4351338"/>
          </a:xfrm>
        </p:spPr>
        <p:txBody>
          <a:bodyPr/>
          <a:lstStyle/>
          <a:p>
            <a:r>
              <a:rPr lang="en-US" dirty="0"/>
              <a:t>NACDS policy requests (partial list)</a:t>
            </a:r>
          </a:p>
          <a:p>
            <a:pPr lvl="1"/>
            <a:r>
              <a:rPr lang="en-US" dirty="0"/>
              <a:t>In anticipation of a COVID-19 vaccine, making sure pharmacists may access and immunize without barriers</a:t>
            </a:r>
          </a:p>
          <a:p>
            <a:pPr lvl="1"/>
            <a:r>
              <a:rPr lang="en-US" dirty="0"/>
              <a:t>Allowing pharmacists and techs to work across state lines</a:t>
            </a:r>
          </a:p>
          <a:p>
            <a:pPr lvl="1"/>
            <a:r>
              <a:rPr lang="en-US" dirty="0"/>
              <a:t>Broader prescriptive authority for mild ailments</a:t>
            </a:r>
          </a:p>
          <a:p>
            <a:pPr lvl="1"/>
            <a:r>
              <a:rPr lang="en-US" dirty="0"/>
              <a:t>Allowing remote verification </a:t>
            </a:r>
            <a:r>
              <a:rPr lang="en-US"/>
              <a:t>of prescriptions</a:t>
            </a:r>
          </a:p>
          <a:p>
            <a:pPr lvl="1"/>
            <a:endParaRPr lang="en-US" dirty="0"/>
          </a:p>
          <a:p>
            <a:r>
              <a:rPr lang="en-US" dirty="0"/>
              <a:t>NASPA</a:t>
            </a:r>
          </a:p>
          <a:p>
            <a:pPr lvl="1"/>
            <a:r>
              <a:rPr lang="en-US" dirty="0"/>
              <a:t>Regular communication regarding activities in other states</a:t>
            </a:r>
          </a:p>
        </p:txBody>
      </p:sp>
    </p:spTree>
    <p:extLst>
      <p:ext uri="{BB962C8B-B14F-4D97-AF65-F5344CB8AC3E}">
        <p14:creationId xmlns:p14="http://schemas.microsoft.com/office/powerpoint/2010/main" val="18319093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B6F96-BBE3-42D2-B906-203DAB2B603C}"/>
              </a:ext>
            </a:extLst>
          </p:cNvPr>
          <p:cNvSpPr>
            <a:spLocks noGrp="1"/>
          </p:cNvSpPr>
          <p:nvPr>
            <p:ph type="title"/>
          </p:nvPr>
        </p:nvSpPr>
        <p:spPr>
          <a:xfrm>
            <a:off x="2700556" y="2675731"/>
            <a:ext cx="10515600" cy="1325563"/>
          </a:xfrm>
        </p:spPr>
        <p:txBody>
          <a:bodyPr/>
          <a:lstStyle/>
          <a:p>
            <a:r>
              <a:rPr lang="en-US" dirty="0"/>
              <a:t>Questions and Answers </a:t>
            </a:r>
          </a:p>
        </p:txBody>
      </p:sp>
    </p:spTree>
    <p:extLst>
      <p:ext uri="{BB962C8B-B14F-4D97-AF65-F5344CB8AC3E}">
        <p14:creationId xmlns:p14="http://schemas.microsoft.com/office/powerpoint/2010/main" val="3321976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D6120-DCA0-41FB-A986-6C77923471F7}"/>
              </a:ext>
            </a:extLst>
          </p:cNvPr>
          <p:cNvSpPr>
            <a:spLocks noGrp="1"/>
          </p:cNvSpPr>
          <p:nvPr>
            <p:ph type="title"/>
          </p:nvPr>
        </p:nvSpPr>
        <p:spPr/>
        <p:txBody>
          <a:bodyPr/>
          <a:lstStyle/>
          <a:p>
            <a:r>
              <a:rPr lang="en-US" dirty="0"/>
              <a:t>Original Mode of Transmission</a:t>
            </a:r>
          </a:p>
        </p:txBody>
      </p:sp>
      <p:pic>
        <p:nvPicPr>
          <p:cNvPr id="4" name="Content Placeholder 3">
            <a:extLst>
              <a:ext uri="{FF2B5EF4-FFF2-40B4-BE49-F238E27FC236}">
                <a16:creationId xmlns:a16="http://schemas.microsoft.com/office/drawing/2014/main" id="{9096BE9A-FC6D-42C6-AB04-7A267A7BE3C7}"/>
              </a:ext>
            </a:extLst>
          </p:cNvPr>
          <p:cNvPicPr>
            <a:picLocks noGrp="1" noChangeAspect="1"/>
          </p:cNvPicPr>
          <p:nvPr>
            <p:ph idx="1"/>
          </p:nvPr>
        </p:nvPicPr>
        <p:blipFill>
          <a:blip r:embed="rId2"/>
          <a:stretch>
            <a:fillRect/>
          </a:stretch>
        </p:blipFill>
        <p:spPr>
          <a:xfrm>
            <a:off x="329938" y="1344633"/>
            <a:ext cx="9584923" cy="4832330"/>
          </a:xfrm>
          <a:prstGeom prst="rect">
            <a:avLst/>
          </a:prstGeom>
        </p:spPr>
      </p:pic>
      <p:sp>
        <p:nvSpPr>
          <p:cNvPr id="5" name="Rectangle 4">
            <a:extLst>
              <a:ext uri="{FF2B5EF4-FFF2-40B4-BE49-F238E27FC236}">
                <a16:creationId xmlns:a16="http://schemas.microsoft.com/office/drawing/2014/main" id="{C89F19EF-42AA-44BD-876F-101CFCD5CBCF}"/>
              </a:ext>
            </a:extLst>
          </p:cNvPr>
          <p:cNvSpPr/>
          <p:nvPr/>
        </p:nvSpPr>
        <p:spPr>
          <a:xfrm>
            <a:off x="4037353" y="4557471"/>
            <a:ext cx="5709963" cy="1325563"/>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87A7566-A965-4816-8CCD-109B9DA0B7BB}"/>
              </a:ext>
            </a:extLst>
          </p:cNvPr>
          <p:cNvPicPr>
            <a:picLocks noChangeAspect="1"/>
          </p:cNvPicPr>
          <p:nvPr/>
        </p:nvPicPr>
        <p:blipFill>
          <a:blip r:embed="rId3"/>
          <a:stretch>
            <a:fillRect/>
          </a:stretch>
        </p:blipFill>
        <p:spPr>
          <a:xfrm>
            <a:off x="2277139" y="846165"/>
            <a:ext cx="6254119" cy="5165670"/>
          </a:xfrm>
          <a:prstGeom prst="rect">
            <a:avLst/>
          </a:prstGeom>
        </p:spPr>
      </p:pic>
      <p:sp>
        <p:nvSpPr>
          <p:cNvPr id="6" name="TextBox 5">
            <a:extLst>
              <a:ext uri="{FF2B5EF4-FFF2-40B4-BE49-F238E27FC236}">
                <a16:creationId xmlns:a16="http://schemas.microsoft.com/office/drawing/2014/main" id="{5709958A-17B5-43E4-95CA-73B79CCBA2DA}"/>
              </a:ext>
            </a:extLst>
          </p:cNvPr>
          <p:cNvSpPr txBox="1"/>
          <p:nvPr/>
        </p:nvSpPr>
        <p:spPr>
          <a:xfrm>
            <a:off x="6442745" y="5964572"/>
            <a:ext cx="6082018" cy="369332"/>
          </a:xfrm>
          <a:prstGeom prst="rect">
            <a:avLst/>
          </a:prstGeom>
          <a:noFill/>
        </p:spPr>
        <p:txBody>
          <a:bodyPr wrap="square" rtlCol="0">
            <a:spAutoFit/>
          </a:bodyPr>
          <a:lstStyle/>
          <a:p>
            <a:r>
              <a:rPr lang="nl-NL" i="1" dirty="0"/>
              <a:t>Pathogens </a:t>
            </a:r>
            <a:r>
              <a:rPr lang="nl-NL" b="1" dirty="0"/>
              <a:t>2020</a:t>
            </a:r>
            <a:r>
              <a:rPr lang="nl-NL" dirty="0"/>
              <a:t>, </a:t>
            </a:r>
            <a:r>
              <a:rPr lang="nl-NL" i="1" dirty="0"/>
              <a:t>9</a:t>
            </a:r>
            <a:r>
              <a:rPr lang="nl-NL" dirty="0"/>
              <a:t>, 186; doi:10.3390/pathogens9030186</a:t>
            </a:r>
            <a:endParaRPr lang="en-US" dirty="0"/>
          </a:p>
        </p:txBody>
      </p:sp>
    </p:spTree>
    <p:extLst>
      <p:ext uri="{BB962C8B-B14F-4D97-AF65-F5344CB8AC3E}">
        <p14:creationId xmlns:p14="http://schemas.microsoft.com/office/powerpoint/2010/main" val="1942662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oronavirus drug targe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2448" y="676803"/>
            <a:ext cx="8273495" cy="5105929"/>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6341533" y="2709333"/>
            <a:ext cx="1752600" cy="8551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682999" y="4089400"/>
            <a:ext cx="1752600" cy="8551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682999" y="1938866"/>
            <a:ext cx="2074334" cy="9313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638800" y="1778000"/>
            <a:ext cx="2150533" cy="646331"/>
          </a:xfrm>
          <a:prstGeom prst="rect">
            <a:avLst/>
          </a:prstGeom>
          <a:noFill/>
        </p:spPr>
        <p:txBody>
          <a:bodyPr wrap="square" rtlCol="0">
            <a:spAutoFit/>
          </a:bodyPr>
          <a:lstStyle/>
          <a:p>
            <a:r>
              <a:rPr lang="en-US" dirty="0"/>
              <a:t>Chloroquine</a:t>
            </a:r>
          </a:p>
          <a:p>
            <a:r>
              <a:rPr lang="en-US" dirty="0"/>
              <a:t>Hydroxychloroquine</a:t>
            </a:r>
          </a:p>
        </p:txBody>
      </p:sp>
      <p:sp>
        <p:nvSpPr>
          <p:cNvPr id="12" name="TextBox 11"/>
          <p:cNvSpPr txBox="1"/>
          <p:nvPr/>
        </p:nvSpPr>
        <p:spPr>
          <a:xfrm>
            <a:off x="1742448" y="4193801"/>
            <a:ext cx="2150533" cy="369332"/>
          </a:xfrm>
          <a:prstGeom prst="rect">
            <a:avLst/>
          </a:prstGeom>
          <a:noFill/>
        </p:spPr>
        <p:txBody>
          <a:bodyPr wrap="square" rtlCol="0">
            <a:spAutoFit/>
          </a:bodyPr>
          <a:lstStyle/>
          <a:p>
            <a:r>
              <a:rPr lang="en-US" dirty="0"/>
              <a:t>Lopinavir/ritonavir</a:t>
            </a:r>
          </a:p>
        </p:txBody>
      </p:sp>
      <p:sp>
        <p:nvSpPr>
          <p:cNvPr id="13" name="TextBox 12"/>
          <p:cNvSpPr txBox="1"/>
          <p:nvPr/>
        </p:nvSpPr>
        <p:spPr>
          <a:xfrm>
            <a:off x="7933272" y="2465168"/>
            <a:ext cx="2150533" cy="646331"/>
          </a:xfrm>
          <a:prstGeom prst="rect">
            <a:avLst/>
          </a:prstGeom>
          <a:noFill/>
        </p:spPr>
        <p:txBody>
          <a:bodyPr wrap="square" rtlCol="0">
            <a:spAutoFit/>
          </a:bodyPr>
          <a:lstStyle/>
          <a:p>
            <a:r>
              <a:rPr lang="en-US" dirty="0" err="1"/>
              <a:t>Remdesivir</a:t>
            </a:r>
            <a:endParaRPr lang="en-US" dirty="0"/>
          </a:p>
          <a:p>
            <a:r>
              <a:rPr lang="en-US" dirty="0"/>
              <a:t>+/- </a:t>
            </a:r>
            <a:r>
              <a:rPr lang="en-US" dirty="0" err="1"/>
              <a:t>favipiravir</a:t>
            </a:r>
            <a:endParaRPr lang="en-US" dirty="0"/>
          </a:p>
        </p:txBody>
      </p:sp>
      <p:sp>
        <p:nvSpPr>
          <p:cNvPr id="11" name="TextBox 10"/>
          <p:cNvSpPr txBox="1"/>
          <p:nvPr/>
        </p:nvSpPr>
        <p:spPr>
          <a:xfrm>
            <a:off x="2192867" y="5782732"/>
            <a:ext cx="4868333" cy="430887"/>
          </a:xfrm>
          <a:prstGeom prst="rect">
            <a:avLst/>
          </a:prstGeom>
          <a:noFill/>
        </p:spPr>
        <p:txBody>
          <a:bodyPr wrap="square" rtlCol="0">
            <a:spAutoFit/>
          </a:bodyPr>
          <a:lstStyle/>
          <a:p>
            <a:r>
              <a:rPr lang="en-US" sz="1100" dirty="0"/>
              <a:t> </a:t>
            </a:r>
            <a:r>
              <a:rPr lang="en-US" sz="1100" i="1" dirty="0"/>
              <a:t>J Clin Invest</a:t>
            </a:r>
            <a:r>
              <a:rPr lang="en-US" sz="1100" dirty="0"/>
              <a:t>. 2003;111(11):1605-1609.</a:t>
            </a:r>
          </a:p>
          <a:p>
            <a:r>
              <a:rPr lang="en-US" sz="1100" dirty="0"/>
              <a:t>Cell Res. 2020 Mar; 30(3): 269–271.</a:t>
            </a:r>
          </a:p>
        </p:txBody>
      </p:sp>
      <p:sp>
        <p:nvSpPr>
          <p:cNvPr id="15" name="TextBox 14"/>
          <p:cNvSpPr txBox="1"/>
          <p:nvPr/>
        </p:nvSpPr>
        <p:spPr>
          <a:xfrm>
            <a:off x="5435599" y="5598066"/>
            <a:ext cx="2150533" cy="369332"/>
          </a:xfrm>
          <a:prstGeom prst="rect">
            <a:avLst/>
          </a:prstGeom>
          <a:noFill/>
        </p:spPr>
        <p:txBody>
          <a:bodyPr wrap="square" rtlCol="0">
            <a:spAutoFit/>
          </a:bodyPr>
          <a:lstStyle/>
          <a:p>
            <a:r>
              <a:rPr lang="en-US" dirty="0"/>
              <a:t>? </a:t>
            </a:r>
            <a:r>
              <a:rPr lang="en-US" dirty="0" err="1"/>
              <a:t>Nitazoxanide</a:t>
            </a:r>
            <a:endParaRPr lang="en-US" dirty="0"/>
          </a:p>
        </p:txBody>
      </p:sp>
      <p:sp>
        <p:nvSpPr>
          <p:cNvPr id="2" name="Arrow: Down 1">
            <a:extLst>
              <a:ext uri="{FF2B5EF4-FFF2-40B4-BE49-F238E27FC236}">
                <a16:creationId xmlns:a16="http://schemas.microsoft.com/office/drawing/2014/main" id="{A9ED47BA-C74E-4DD0-9A3E-01756B269D95}"/>
              </a:ext>
            </a:extLst>
          </p:cNvPr>
          <p:cNvSpPr/>
          <p:nvPr/>
        </p:nvSpPr>
        <p:spPr>
          <a:xfrm rot="3146287">
            <a:off x="4720958" y="902190"/>
            <a:ext cx="780176" cy="19132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D91C0C7-C1A4-493A-A744-F5F254251160}"/>
              </a:ext>
            </a:extLst>
          </p:cNvPr>
          <p:cNvSpPr txBox="1"/>
          <p:nvPr/>
        </p:nvSpPr>
        <p:spPr>
          <a:xfrm>
            <a:off x="5959747" y="545870"/>
            <a:ext cx="2952925" cy="923330"/>
          </a:xfrm>
          <a:prstGeom prst="rect">
            <a:avLst/>
          </a:prstGeom>
          <a:noFill/>
        </p:spPr>
        <p:txBody>
          <a:bodyPr wrap="square" rtlCol="0">
            <a:spAutoFit/>
          </a:bodyPr>
          <a:lstStyle/>
          <a:p>
            <a:r>
              <a:rPr lang="en-US" dirty="0">
                <a:solidFill>
                  <a:schemeClr val="accent1"/>
                </a:solidFill>
              </a:rPr>
              <a:t>Entry Proteins</a:t>
            </a:r>
          </a:p>
          <a:p>
            <a:r>
              <a:rPr lang="en-US" dirty="0">
                <a:solidFill>
                  <a:schemeClr val="accent1"/>
                </a:solidFill>
              </a:rPr>
              <a:t>ACE2 (SARS and COVID)</a:t>
            </a:r>
          </a:p>
          <a:p>
            <a:r>
              <a:rPr lang="en-US" dirty="0">
                <a:solidFill>
                  <a:schemeClr val="accent1"/>
                </a:solidFill>
              </a:rPr>
              <a:t>DPP4 (MERS)</a:t>
            </a:r>
          </a:p>
        </p:txBody>
      </p:sp>
    </p:spTree>
    <p:extLst>
      <p:ext uri="{BB962C8B-B14F-4D97-AF65-F5344CB8AC3E}">
        <p14:creationId xmlns:p14="http://schemas.microsoft.com/office/powerpoint/2010/main" val="4107255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4CC01-A2F2-405B-A464-2D1056814D63}"/>
              </a:ext>
            </a:extLst>
          </p:cNvPr>
          <p:cNvSpPr>
            <a:spLocks noGrp="1"/>
          </p:cNvSpPr>
          <p:nvPr>
            <p:ph type="title"/>
          </p:nvPr>
        </p:nvSpPr>
        <p:spPr>
          <a:xfrm>
            <a:off x="838200" y="365125"/>
            <a:ext cx="11001866" cy="1325563"/>
          </a:xfrm>
        </p:spPr>
        <p:txBody>
          <a:bodyPr>
            <a:normAutofit fontScale="90000"/>
          </a:bodyPr>
          <a:lstStyle/>
          <a:p>
            <a:r>
              <a:rPr lang="en-US" dirty="0"/>
              <a:t>COVID-19 Myth 1: ACE/ARB Treated Patients Do Worse Because of Viral Entry ACE Protein</a:t>
            </a:r>
          </a:p>
        </p:txBody>
      </p:sp>
      <p:pic>
        <p:nvPicPr>
          <p:cNvPr id="1026" name="Picture 2" descr="Image result for mythbusters">
            <a:extLst>
              <a:ext uri="{FF2B5EF4-FFF2-40B4-BE49-F238E27FC236}">
                <a16:creationId xmlns:a16="http://schemas.microsoft.com/office/drawing/2014/main" id="{467D4322-2EE1-4E2A-ACB9-DE2CF264AB3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19412" y="1960832"/>
            <a:ext cx="6353175" cy="35718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51758B8-1937-4984-BBE4-531EB4560F4A}"/>
              </a:ext>
            </a:extLst>
          </p:cNvPr>
          <p:cNvSpPr txBox="1"/>
          <p:nvPr/>
        </p:nvSpPr>
        <p:spPr>
          <a:xfrm>
            <a:off x="8587819" y="5920033"/>
            <a:ext cx="2846894" cy="369332"/>
          </a:xfrm>
          <a:prstGeom prst="rect">
            <a:avLst/>
          </a:prstGeom>
          <a:noFill/>
        </p:spPr>
        <p:txBody>
          <a:bodyPr wrap="square" rtlCol="0">
            <a:spAutoFit/>
          </a:bodyPr>
          <a:lstStyle/>
          <a:p>
            <a:r>
              <a:rPr lang="en-US" dirty="0"/>
              <a:t>Image source amazon</a:t>
            </a:r>
          </a:p>
        </p:txBody>
      </p:sp>
      <p:sp>
        <p:nvSpPr>
          <p:cNvPr id="5" name="TextBox 4">
            <a:extLst>
              <a:ext uri="{FF2B5EF4-FFF2-40B4-BE49-F238E27FC236}">
                <a16:creationId xmlns:a16="http://schemas.microsoft.com/office/drawing/2014/main" id="{2BCAC51E-90A7-4B9F-AEE3-EC8BA04CFC7C}"/>
              </a:ext>
            </a:extLst>
          </p:cNvPr>
          <p:cNvSpPr txBox="1"/>
          <p:nvPr/>
        </p:nvSpPr>
        <p:spPr>
          <a:xfrm>
            <a:off x="348792" y="2139885"/>
            <a:ext cx="1941921" cy="2308324"/>
          </a:xfrm>
          <a:prstGeom prst="rect">
            <a:avLst/>
          </a:prstGeom>
          <a:noFill/>
        </p:spPr>
        <p:txBody>
          <a:bodyPr wrap="square" rtlCol="0">
            <a:spAutoFit/>
          </a:bodyPr>
          <a:lstStyle/>
          <a:p>
            <a:r>
              <a:rPr lang="en-US" dirty="0"/>
              <a:t>Answer: </a:t>
            </a:r>
          </a:p>
          <a:p>
            <a:r>
              <a:rPr lang="en-US" dirty="0"/>
              <a:t>Could Happen But No Data</a:t>
            </a:r>
          </a:p>
          <a:p>
            <a:endParaRPr lang="en-US" dirty="0"/>
          </a:p>
          <a:p>
            <a:r>
              <a:rPr lang="en-US" dirty="0"/>
              <a:t>ACC/HFSA/ESC say do not discontinue to prevent COVID-19</a:t>
            </a:r>
          </a:p>
        </p:txBody>
      </p:sp>
      <p:sp>
        <p:nvSpPr>
          <p:cNvPr id="6" name="TextBox 5">
            <a:extLst>
              <a:ext uri="{FF2B5EF4-FFF2-40B4-BE49-F238E27FC236}">
                <a16:creationId xmlns:a16="http://schemas.microsoft.com/office/drawing/2014/main" id="{FD99B913-ED0E-4CFD-80A3-91E141249715}"/>
              </a:ext>
            </a:extLst>
          </p:cNvPr>
          <p:cNvSpPr txBox="1"/>
          <p:nvPr/>
        </p:nvSpPr>
        <p:spPr>
          <a:xfrm>
            <a:off x="9728462" y="2017393"/>
            <a:ext cx="2366128" cy="1200329"/>
          </a:xfrm>
          <a:prstGeom prst="rect">
            <a:avLst/>
          </a:prstGeom>
          <a:noFill/>
        </p:spPr>
        <p:txBody>
          <a:bodyPr wrap="square" rtlCol="0">
            <a:spAutoFit/>
          </a:bodyPr>
          <a:lstStyle/>
          <a:p>
            <a:r>
              <a:rPr lang="en-US" dirty="0"/>
              <a:t>Few differences in# hypertensive patients with mild vs severe disease</a:t>
            </a:r>
          </a:p>
        </p:txBody>
      </p:sp>
    </p:spTree>
    <p:extLst>
      <p:ext uri="{BB962C8B-B14F-4D97-AF65-F5344CB8AC3E}">
        <p14:creationId xmlns:p14="http://schemas.microsoft.com/office/powerpoint/2010/main" val="245774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F7A37-0A0D-47A6-970F-479728DD1454}"/>
              </a:ext>
            </a:extLst>
          </p:cNvPr>
          <p:cNvSpPr>
            <a:spLocks noGrp="1"/>
          </p:cNvSpPr>
          <p:nvPr>
            <p:ph type="title"/>
          </p:nvPr>
        </p:nvSpPr>
        <p:spPr/>
        <p:txBody>
          <a:bodyPr/>
          <a:lstStyle/>
          <a:p>
            <a:r>
              <a:rPr lang="en-US" dirty="0"/>
              <a:t>Why Is COVID-19 So Clinically Relevant?</a:t>
            </a:r>
          </a:p>
        </p:txBody>
      </p:sp>
      <p:sp>
        <p:nvSpPr>
          <p:cNvPr id="5" name="Footer Placeholder 4">
            <a:extLst>
              <a:ext uri="{FF2B5EF4-FFF2-40B4-BE49-F238E27FC236}">
                <a16:creationId xmlns:a16="http://schemas.microsoft.com/office/drawing/2014/main" id="{DDFB9F2D-2C93-4C50-9596-003299BA802F}"/>
              </a:ext>
            </a:extLst>
          </p:cNvPr>
          <p:cNvSpPr>
            <a:spLocks noGrp="1"/>
          </p:cNvSpPr>
          <p:nvPr>
            <p:ph type="ftr" sz="quarter" idx="11"/>
          </p:nvPr>
        </p:nvSpPr>
        <p:spPr/>
        <p:txBody>
          <a:bodyPr/>
          <a:lstStyle/>
          <a:p>
            <a:endParaRPr lang="en-US"/>
          </a:p>
        </p:txBody>
      </p:sp>
      <p:sp>
        <p:nvSpPr>
          <p:cNvPr id="6" name="Oval 5">
            <a:extLst>
              <a:ext uri="{FF2B5EF4-FFF2-40B4-BE49-F238E27FC236}">
                <a16:creationId xmlns:a16="http://schemas.microsoft.com/office/drawing/2014/main" id="{5656EE0D-5926-4BFE-9173-FAC944DD8F78}"/>
              </a:ext>
            </a:extLst>
          </p:cNvPr>
          <p:cNvSpPr/>
          <p:nvPr/>
        </p:nvSpPr>
        <p:spPr>
          <a:xfrm>
            <a:off x="1753386" y="3761295"/>
            <a:ext cx="1282045" cy="122548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AA5F085-F938-4EA4-AE71-877BF78CDB62}"/>
              </a:ext>
            </a:extLst>
          </p:cNvPr>
          <p:cNvSpPr txBox="1"/>
          <p:nvPr/>
        </p:nvSpPr>
        <p:spPr>
          <a:xfrm>
            <a:off x="-13094" y="1669495"/>
            <a:ext cx="8772428" cy="584775"/>
          </a:xfrm>
          <a:prstGeom prst="rect">
            <a:avLst/>
          </a:prstGeom>
          <a:noFill/>
        </p:spPr>
        <p:txBody>
          <a:bodyPr wrap="square" rtlCol="0">
            <a:spAutoFit/>
          </a:bodyPr>
          <a:lstStyle/>
          <a:p>
            <a:r>
              <a:rPr lang="en-US" sz="2800" dirty="0"/>
              <a:t>COVID-19 Has a Basic Reproduction (Ro) number of 2</a:t>
            </a:r>
            <a:r>
              <a:rPr lang="en-US" sz="3200" dirty="0"/>
              <a:t>-</a:t>
            </a:r>
            <a:r>
              <a:rPr lang="en-US" sz="2800" dirty="0"/>
              <a:t>3</a:t>
            </a:r>
            <a:r>
              <a:rPr lang="en-US" sz="2400" dirty="0"/>
              <a:t> </a:t>
            </a:r>
          </a:p>
        </p:txBody>
      </p:sp>
      <p:sp>
        <p:nvSpPr>
          <p:cNvPr id="8" name="Arrow: Right 7">
            <a:extLst>
              <a:ext uri="{FF2B5EF4-FFF2-40B4-BE49-F238E27FC236}">
                <a16:creationId xmlns:a16="http://schemas.microsoft.com/office/drawing/2014/main" id="{F6FAF731-589B-4C5E-AA29-3F6C507D4A46}"/>
              </a:ext>
            </a:extLst>
          </p:cNvPr>
          <p:cNvSpPr/>
          <p:nvPr/>
        </p:nvSpPr>
        <p:spPr>
          <a:xfrm rot="19424274">
            <a:off x="2983519" y="3386855"/>
            <a:ext cx="1074655" cy="2857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846834CE-8242-43F8-8D05-6464EFD474F3}"/>
              </a:ext>
            </a:extLst>
          </p:cNvPr>
          <p:cNvSpPr/>
          <p:nvPr/>
        </p:nvSpPr>
        <p:spPr>
          <a:xfrm flipV="1">
            <a:off x="3209041" y="4186357"/>
            <a:ext cx="1074655" cy="2547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E1E5B242-08FF-4F25-BBA9-6F79E533BB49}"/>
              </a:ext>
            </a:extLst>
          </p:cNvPr>
          <p:cNvSpPr/>
          <p:nvPr/>
        </p:nvSpPr>
        <p:spPr>
          <a:xfrm rot="1955769" flipV="1">
            <a:off x="3035431" y="4926545"/>
            <a:ext cx="1074655" cy="2547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EE81648-67CD-44F9-AC08-1A3ED90D39E9}"/>
              </a:ext>
            </a:extLst>
          </p:cNvPr>
          <p:cNvSpPr/>
          <p:nvPr/>
        </p:nvSpPr>
        <p:spPr>
          <a:xfrm>
            <a:off x="4038600" y="2666515"/>
            <a:ext cx="968114" cy="866013"/>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50ECE44-CF0A-4807-9A0D-CFC25CB235CD}"/>
              </a:ext>
            </a:extLst>
          </p:cNvPr>
          <p:cNvSpPr/>
          <p:nvPr/>
        </p:nvSpPr>
        <p:spPr>
          <a:xfrm>
            <a:off x="4457306" y="3880743"/>
            <a:ext cx="968114" cy="866013"/>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11C42626-F986-4EE6-879F-0C5F4D922231}"/>
              </a:ext>
            </a:extLst>
          </p:cNvPr>
          <p:cNvSpPr/>
          <p:nvPr/>
        </p:nvSpPr>
        <p:spPr>
          <a:xfrm>
            <a:off x="4283696" y="5250621"/>
            <a:ext cx="968114" cy="866013"/>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FE5CDF-64EF-4E02-B49C-A73A3BBDA8F0}"/>
              </a:ext>
            </a:extLst>
          </p:cNvPr>
          <p:cNvSpPr/>
          <p:nvPr/>
        </p:nvSpPr>
        <p:spPr>
          <a:xfrm>
            <a:off x="8379017" y="5683627"/>
            <a:ext cx="3672993" cy="369332"/>
          </a:xfrm>
          <a:prstGeom prst="rect">
            <a:avLst/>
          </a:prstGeom>
        </p:spPr>
        <p:txBody>
          <a:bodyPr wrap="none">
            <a:spAutoFit/>
          </a:bodyPr>
          <a:lstStyle/>
          <a:p>
            <a:r>
              <a:rPr lang="en-US" i="1" dirty="0">
                <a:latin typeface="UniversLTStd-CnObl"/>
              </a:rPr>
              <a:t>Journal of Travel Medicine, </a:t>
            </a:r>
            <a:r>
              <a:rPr lang="en-US" dirty="0">
                <a:latin typeface="UniversLTStd-Cn"/>
              </a:rPr>
              <a:t>2020, 1</a:t>
            </a:r>
            <a:r>
              <a:rPr lang="en-US" dirty="0">
                <a:latin typeface="SabonLTStd-R"/>
              </a:rPr>
              <a:t>–</a:t>
            </a:r>
            <a:r>
              <a:rPr lang="en-US" dirty="0">
                <a:latin typeface="UniversLTStd-Cn"/>
              </a:rPr>
              <a:t>4</a:t>
            </a:r>
            <a:endParaRPr lang="en-US" dirty="0"/>
          </a:p>
        </p:txBody>
      </p:sp>
      <p:graphicFrame>
        <p:nvGraphicFramePr>
          <p:cNvPr id="15" name="Table 14">
            <a:extLst>
              <a:ext uri="{FF2B5EF4-FFF2-40B4-BE49-F238E27FC236}">
                <a16:creationId xmlns:a16="http://schemas.microsoft.com/office/drawing/2014/main" id="{E8A5B716-7601-414B-9FB2-FF420C108DA1}"/>
              </a:ext>
            </a:extLst>
          </p:cNvPr>
          <p:cNvGraphicFramePr>
            <a:graphicFrameLocks noGrp="1"/>
          </p:cNvGraphicFramePr>
          <p:nvPr>
            <p:extLst>
              <p:ext uri="{D42A27DB-BD31-4B8C-83A1-F6EECF244321}">
                <p14:modId xmlns:p14="http://schemas.microsoft.com/office/powerpoint/2010/main" val="1134787051"/>
              </p:ext>
            </p:extLst>
          </p:nvPr>
        </p:nvGraphicFramePr>
        <p:xfrm>
          <a:off x="6766582" y="2432165"/>
          <a:ext cx="5418666" cy="313748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448395202"/>
                    </a:ext>
                  </a:extLst>
                </a:gridCol>
                <a:gridCol w="2709333">
                  <a:extLst>
                    <a:ext uri="{9D8B030D-6E8A-4147-A177-3AD203B41FA5}">
                      <a16:colId xmlns:a16="http://schemas.microsoft.com/office/drawing/2014/main" val="3317673396"/>
                    </a:ext>
                  </a:extLst>
                </a:gridCol>
              </a:tblGrid>
              <a:tr h="627496">
                <a:tc>
                  <a:txBody>
                    <a:bodyPr/>
                    <a:lstStyle/>
                    <a:p>
                      <a:pPr algn="ctr"/>
                      <a:r>
                        <a:rPr lang="en-US" dirty="0"/>
                        <a:t>Virus</a:t>
                      </a:r>
                    </a:p>
                  </a:txBody>
                  <a:tcPr/>
                </a:tc>
                <a:tc>
                  <a:txBody>
                    <a:bodyPr/>
                    <a:lstStyle/>
                    <a:p>
                      <a:pPr algn="ctr"/>
                      <a:r>
                        <a:rPr lang="en-US" dirty="0"/>
                        <a:t>Ro</a:t>
                      </a:r>
                    </a:p>
                  </a:txBody>
                  <a:tcPr/>
                </a:tc>
                <a:extLst>
                  <a:ext uri="{0D108BD9-81ED-4DB2-BD59-A6C34878D82A}">
                    <a16:rowId xmlns:a16="http://schemas.microsoft.com/office/drawing/2014/main" val="1091665211"/>
                  </a:ext>
                </a:extLst>
              </a:tr>
              <a:tr h="627496">
                <a:tc>
                  <a:txBody>
                    <a:bodyPr/>
                    <a:lstStyle/>
                    <a:p>
                      <a:pPr algn="ctr"/>
                      <a:r>
                        <a:rPr lang="en-US" dirty="0"/>
                        <a:t>Influenza (H1N1)</a:t>
                      </a:r>
                    </a:p>
                  </a:txBody>
                  <a:tcPr/>
                </a:tc>
                <a:tc>
                  <a:txBody>
                    <a:bodyPr/>
                    <a:lstStyle/>
                    <a:p>
                      <a:pPr algn="ctr"/>
                      <a:r>
                        <a:rPr lang="en-US" dirty="0"/>
                        <a:t>1.3</a:t>
                      </a:r>
                    </a:p>
                  </a:txBody>
                  <a:tcPr/>
                </a:tc>
                <a:extLst>
                  <a:ext uri="{0D108BD9-81ED-4DB2-BD59-A6C34878D82A}">
                    <a16:rowId xmlns:a16="http://schemas.microsoft.com/office/drawing/2014/main" val="177465378"/>
                  </a:ext>
                </a:extLst>
              </a:tr>
              <a:tr h="627496">
                <a:tc>
                  <a:txBody>
                    <a:bodyPr/>
                    <a:lstStyle/>
                    <a:p>
                      <a:pPr algn="ctr"/>
                      <a:r>
                        <a:rPr lang="en-US" dirty="0"/>
                        <a:t>1918 Influenza Pandemic</a:t>
                      </a:r>
                    </a:p>
                  </a:txBody>
                  <a:tcPr/>
                </a:tc>
                <a:tc>
                  <a:txBody>
                    <a:bodyPr/>
                    <a:lstStyle/>
                    <a:p>
                      <a:pPr algn="ctr"/>
                      <a:r>
                        <a:rPr lang="en-US" dirty="0"/>
                        <a:t>2-3</a:t>
                      </a:r>
                    </a:p>
                  </a:txBody>
                  <a:tcPr/>
                </a:tc>
                <a:extLst>
                  <a:ext uri="{0D108BD9-81ED-4DB2-BD59-A6C34878D82A}">
                    <a16:rowId xmlns:a16="http://schemas.microsoft.com/office/drawing/2014/main" val="1986924228"/>
                  </a:ext>
                </a:extLst>
              </a:tr>
              <a:tr h="627496">
                <a:tc>
                  <a:txBody>
                    <a:bodyPr/>
                    <a:lstStyle/>
                    <a:p>
                      <a:pPr algn="ctr"/>
                      <a:r>
                        <a:rPr lang="en-US" dirty="0"/>
                        <a:t>Smallpox</a:t>
                      </a:r>
                    </a:p>
                  </a:txBody>
                  <a:tcPr/>
                </a:tc>
                <a:tc>
                  <a:txBody>
                    <a:bodyPr/>
                    <a:lstStyle/>
                    <a:p>
                      <a:pPr algn="ctr"/>
                      <a:r>
                        <a:rPr lang="en-US" dirty="0"/>
                        <a:t>5-7</a:t>
                      </a:r>
                    </a:p>
                  </a:txBody>
                  <a:tcPr/>
                </a:tc>
                <a:extLst>
                  <a:ext uri="{0D108BD9-81ED-4DB2-BD59-A6C34878D82A}">
                    <a16:rowId xmlns:a16="http://schemas.microsoft.com/office/drawing/2014/main" val="2084051534"/>
                  </a:ext>
                </a:extLst>
              </a:tr>
              <a:tr h="627496">
                <a:tc>
                  <a:txBody>
                    <a:bodyPr/>
                    <a:lstStyle/>
                    <a:p>
                      <a:pPr algn="ctr"/>
                      <a:r>
                        <a:rPr lang="en-US" dirty="0"/>
                        <a:t>Ebola</a:t>
                      </a:r>
                    </a:p>
                  </a:txBody>
                  <a:tcPr/>
                </a:tc>
                <a:tc>
                  <a:txBody>
                    <a:bodyPr/>
                    <a:lstStyle/>
                    <a:p>
                      <a:pPr algn="ctr"/>
                      <a:r>
                        <a:rPr lang="en-US" dirty="0"/>
                        <a:t>1.5-2.5</a:t>
                      </a:r>
                    </a:p>
                  </a:txBody>
                  <a:tcPr/>
                </a:tc>
                <a:extLst>
                  <a:ext uri="{0D108BD9-81ED-4DB2-BD59-A6C34878D82A}">
                    <a16:rowId xmlns:a16="http://schemas.microsoft.com/office/drawing/2014/main" val="2096604329"/>
                  </a:ext>
                </a:extLst>
              </a:tr>
            </a:tbl>
          </a:graphicData>
        </a:graphic>
      </p:graphicFrame>
      <p:pic>
        <p:nvPicPr>
          <p:cNvPr id="16" name="Picture 15">
            <a:extLst>
              <a:ext uri="{FF2B5EF4-FFF2-40B4-BE49-F238E27FC236}">
                <a16:creationId xmlns:a16="http://schemas.microsoft.com/office/drawing/2014/main" id="{C5DF50C8-1A51-405A-91A6-0062BD6EC476}"/>
              </a:ext>
            </a:extLst>
          </p:cNvPr>
          <p:cNvPicPr>
            <a:picLocks noChangeAspect="1"/>
          </p:cNvPicPr>
          <p:nvPr/>
        </p:nvPicPr>
        <p:blipFill>
          <a:blip r:embed="rId2"/>
          <a:stretch>
            <a:fillRect/>
          </a:stretch>
        </p:blipFill>
        <p:spPr>
          <a:xfrm>
            <a:off x="1209840" y="2204699"/>
            <a:ext cx="10277475" cy="3438525"/>
          </a:xfrm>
          <a:prstGeom prst="rect">
            <a:avLst/>
          </a:prstGeom>
        </p:spPr>
      </p:pic>
    </p:spTree>
    <p:extLst>
      <p:ext uri="{BB962C8B-B14F-4D97-AF65-F5344CB8AC3E}">
        <p14:creationId xmlns:p14="http://schemas.microsoft.com/office/powerpoint/2010/main" val="136824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4CC01-A2F2-405B-A464-2D1056814D63}"/>
              </a:ext>
            </a:extLst>
          </p:cNvPr>
          <p:cNvSpPr>
            <a:spLocks noGrp="1"/>
          </p:cNvSpPr>
          <p:nvPr>
            <p:ph type="title"/>
          </p:nvPr>
        </p:nvSpPr>
        <p:spPr>
          <a:xfrm>
            <a:off x="838200" y="365125"/>
            <a:ext cx="11001866" cy="1325563"/>
          </a:xfrm>
        </p:spPr>
        <p:txBody>
          <a:bodyPr>
            <a:normAutofit/>
          </a:bodyPr>
          <a:lstStyle/>
          <a:p>
            <a:r>
              <a:rPr lang="en-US" dirty="0"/>
              <a:t>COVID-19 Myth 2: COVID-19 Can Live on Surfaces for Days</a:t>
            </a:r>
          </a:p>
        </p:txBody>
      </p:sp>
      <p:pic>
        <p:nvPicPr>
          <p:cNvPr id="1026" name="Picture 2" descr="Image result for mythbusters">
            <a:extLst>
              <a:ext uri="{FF2B5EF4-FFF2-40B4-BE49-F238E27FC236}">
                <a16:creationId xmlns:a16="http://schemas.microsoft.com/office/drawing/2014/main" id="{467D4322-2EE1-4E2A-ACB9-DE2CF264AB3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19412" y="1960832"/>
            <a:ext cx="6353175" cy="35718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51758B8-1937-4984-BBE4-531EB4560F4A}"/>
              </a:ext>
            </a:extLst>
          </p:cNvPr>
          <p:cNvSpPr txBox="1"/>
          <p:nvPr/>
        </p:nvSpPr>
        <p:spPr>
          <a:xfrm>
            <a:off x="3836709" y="5637229"/>
            <a:ext cx="7541443" cy="646331"/>
          </a:xfrm>
          <a:prstGeom prst="rect">
            <a:avLst/>
          </a:prstGeom>
          <a:noFill/>
        </p:spPr>
        <p:txBody>
          <a:bodyPr wrap="square" rtlCol="0">
            <a:spAutoFit/>
          </a:bodyPr>
          <a:lstStyle/>
          <a:p>
            <a:r>
              <a:rPr lang="en-US" dirty="0"/>
              <a:t>Image source amazon</a:t>
            </a:r>
          </a:p>
          <a:p>
            <a:r>
              <a:rPr lang="en-US" dirty="0"/>
              <a:t>Data source: </a:t>
            </a:r>
            <a:r>
              <a:rPr lang="en-US" dirty="0">
                <a:hlinkClick r:id="rId3"/>
              </a:rPr>
              <a:t>https://www.nejm.org/doi/full/10.1056/NEJMc2004973</a:t>
            </a:r>
            <a:endParaRPr lang="en-US" dirty="0"/>
          </a:p>
        </p:txBody>
      </p:sp>
      <p:sp>
        <p:nvSpPr>
          <p:cNvPr id="5" name="TextBox 4">
            <a:extLst>
              <a:ext uri="{FF2B5EF4-FFF2-40B4-BE49-F238E27FC236}">
                <a16:creationId xmlns:a16="http://schemas.microsoft.com/office/drawing/2014/main" id="{2BCAC51E-90A7-4B9F-AEE3-EC8BA04CFC7C}"/>
              </a:ext>
            </a:extLst>
          </p:cNvPr>
          <p:cNvSpPr txBox="1"/>
          <p:nvPr/>
        </p:nvSpPr>
        <p:spPr>
          <a:xfrm>
            <a:off x="9794450" y="1859339"/>
            <a:ext cx="1941921" cy="3416320"/>
          </a:xfrm>
          <a:prstGeom prst="rect">
            <a:avLst/>
          </a:prstGeom>
          <a:noFill/>
        </p:spPr>
        <p:txBody>
          <a:bodyPr wrap="square" rtlCol="0">
            <a:spAutoFit/>
          </a:bodyPr>
          <a:lstStyle/>
          <a:p>
            <a:r>
              <a:rPr lang="en-US" dirty="0"/>
              <a:t>Answer 2: </a:t>
            </a:r>
          </a:p>
          <a:p>
            <a:r>
              <a:rPr lang="en-US" dirty="0"/>
              <a:t>Droplets are primary mode of transmission </a:t>
            </a:r>
          </a:p>
          <a:p>
            <a:r>
              <a:rPr lang="en-US" dirty="0"/>
              <a:t>(Aerosol Half Life – 1 hour)</a:t>
            </a:r>
          </a:p>
          <a:p>
            <a:endParaRPr lang="en-US" dirty="0"/>
          </a:p>
          <a:p>
            <a:r>
              <a:rPr lang="en-US" dirty="0"/>
              <a:t>Asymptomatic patients with a high viral load can transmit (2 days before symptoms) </a:t>
            </a:r>
          </a:p>
        </p:txBody>
      </p:sp>
      <p:sp>
        <p:nvSpPr>
          <p:cNvPr id="6" name="TextBox 5">
            <a:extLst>
              <a:ext uri="{FF2B5EF4-FFF2-40B4-BE49-F238E27FC236}">
                <a16:creationId xmlns:a16="http://schemas.microsoft.com/office/drawing/2014/main" id="{FD99B913-ED0E-4CFD-80A3-91E141249715}"/>
              </a:ext>
            </a:extLst>
          </p:cNvPr>
          <p:cNvSpPr txBox="1"/>
          <p:nvPr/>
        </p:nvSpPr>
        <p:spPr>
          <a:xfrm>
            <a:off x="169682" y="2148884"/>
            <a:ext cx="2620652" cy="4247317"/>
          </a:xfrm>
          <a:prstGeom prst="rect">
            <a:avLst/>
          </a:prstGeom>
          <a:noFill/>
        </p:spPr>
        <p:txBody>
          <a:bodyPr wrap="square" rtlCol="0">
            <a:spAutoFit/>
          </a:bodyPr>
          <a:lstStyle/>
          <a:p>
            <a:r>
              <a:rPr lang="en-US" dirty="0"/>
              <a:t>Answer 1: </a:t>
            </a:r>
            <a:r>
              <a:rPr lang="en-US" dirty="0">
                <a:solidFill>
                  <a:srgbClr val="FF0000"/>
                </a:solidFill>
              </a:rPr>
              <a:t>Partially False</a:t>
            </a:r>
          </a:p>
          <a:p>
            <a:endParaRPr lang="en-US" dirty="0">
              <a:solidFill>
                <a:schemeClr val="accent6"/>
              </a:solidFill>
            </a:endParaRPr>
          </a:p>
          <a:p>
            <a:r>
              <a:rPr lang="en-US" dirty="0"/>
              <a:t>Determined by Inoculum Size and Half Life on Object</a:t>
            </a:r>
          </a:p>
          <a:p>
            <a:endParaRPr lang="en-US" dirty="0"/>
          </a:p>
          <a:p>
            <a:endParaRPr lang="en-US" dirty="0"/>
          </a:p>
          <a:p>
            <a:r>
              <a:rPr lang="en-US" dirty="0"/>
              <a:t>Steel: 5.6 hours </a:t>
            </a:r>
          </a:p>
          <a:p>
            <a:r>
              <a:rPr lang="en-US" dirty="0"/>
              <a:t>Plastic: 6.8 hours</a:t>
            </a:r>
          </a:p>
          <a:p>
            <a:endParaRPr lang="en-US" dirty="0"/>
          </a:p>
          <a:p>
            <a:r>
              <a:rPr lang="en-US" dirty="0"/>
              <a:t>Very low inoculum at 72 hours but still there (same as SARS)</a:t>
            </a:r>
          </a:p>
          <a:p>
            <a:endParaRPr lang="en-US" dirty="0"/>
          </a:p>
          <a:p>
            <a:endParaRPr lang="en-US" dirty="0"/>
          </a:p>
        </p:txBody>
      </p:sp>
    </p:spTree>
    <p:extLst>
      <p:ext uri="{BB962C8B-B14F-4D97-AF65-F5344CB8AC3E}">
        <p14:creationId xmlns:p14="http://schemas.microsoft.com/office/powerpoint/2010/main" val="916526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9B94148-1755-47EA-96F7-FB8652A11F3C}" vid="{802D6A5A-D7A7-44AC-8A09-B53E4E1464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SOP PP Template</Template>
  <TotalTime>1898</TotalTime>
  <Words>2786</Words>
  <Application>Microsoft Office PowerPoint</Application>
  <PresentationFormat>Widescreen</PresentationFormat>
  <Paragraphs>339</Paragraphs>
  <Slides>45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Helvetica</vt:lpstr>
      <vt:lpstr>Meiryo</vt:lpstr>
      <vt:lpstr>SabonLTStd-R</vt:lpstr>
      <vt:lpstr>UniversLTStd-Cn</vt:lpstr>
      <vt:lpstr>UniversLTStd-CnObl</vt:lpstr>
      <vt:lpstr>Wingdings</vt:lpstr>
      <vt:lpstr>Office Theme</vt:lpstr>
      <vt:lpstr>PowerPoint Presentation</vt:lpstr>
      <vt:lpstr>Learning Objectives</vt:lpstr>
      <vt:lpstr>Before Our Talk…</vt:lpstr>
      <vt:lpstr>Introduction and Nomenclature</vt:lpstr>
      <vt:lpstr>Original Mode of Transmission</vt:lpstr>
      <vt:lpstr>PowerPoint Presentation</vt:lpstr>
      <vt:lpstr>COVID-19 Myth 1: ACE/ARB Treated Patients Do Worse Because of Viral Entry ACE Protein</vt:lpstr>
      <vt:lpstr>Why Is COVID-19 So Clinically Relevant?</vt:lpstr>
      <vt:lpstr>COVID-19 Myth 2: COVID-19 Can Live on Surfaces for Days</vt:lpstr>
      <vt:lpstr>Why Is COVID-19 So Clinically Relevant?</vt:lpstr>
      <vt:lpstr>PowerPoint Presentation</vt:lpstr>
      <vt:lpstr>Differentiating Symptoms</vt:lpstr>
      <vt:lpstr>Testing for COVID-19</vt:lpstr>
      <vt:lpstr>The Reason for Separation</vt:lpstr>
      <vt:lpstr>PowerPoint Presentation</vt:lpstr>
      <vt:lpstr>PowerPoint Presentation</vt:lpstr>
      <vt:lpstr>Compliance and spread</vt:lpstr>
      <vt:lpstr>Compliance and Spread</vt:lpstr>
      <vt:lpstr>Therapeutics for COVID-19</vt:lpstr>
      <vt:lpstr>PowerPoint Presentation</vt:lpstr>
      <vt:lpstr>In Vitro Activity</vt:lpstr>
      <vt:lpstr>Clinical Evidence – Chloroquine/hydroxychloroquine</vt:lpstr>
      <vt:lpstr>Clinical Evidence – Hydroxychloroquine</vt:lpstr>
      <vt:lpstr>Clinical Evidence – Hydroxychloroquine</vt:lpstr>
      <vt:lpstr>Clinical Evidence – Hydroxychloroquine</vt:lpstr>
      <vt:lpstr>Clinical Evidence – Lopinavir/ritonavir</vt:lpstr>
      <vt:lpstr>Clinical Evidence</vt:lpstr>
      <vt:lpstr>Clinical Evidence</vt:lpstr>
      <vt:lpstr>Clinical Evidence </vt:lpstr>
      <vt:lpstr>Clinical Evidence - Remdesivir</vt:lpstr>
      <vt:lpstr>Remdesivir</vt:lpstr>
      <vt:lpstr>Hyperinflammation</vt:lpstr>
      <vt:lpstr>Clinical Evidence – Tocilizumab </vt:lpstr>
      <vt:lpstr>Clinical Evidence - Others</vt:lpstr>
      <vt:lpstr>Tocilizumab and Sarilumab</vt:lpstr>
      <vt:lpstr>Clinical Evidence - Others</vt:lpstr>
      <vt:lpstr>Clinical Evidence – Vaccine</vt:lpstr>
      <vt:lpstr>Proposed Management Algorithm</vt:lpstr>
      <vt:lpstr>Pharmacist Involvement</vt:lpstr>
      <vt:lpstr>EIND Process </vt:lpstr>
      <vt:lpstr>Social Media and Misinformation</vt:lpstr>
      <vt:lpstr>What is CPS doing?</vt:lpstr>
      <vt:lpstr>What is CPS doing?</vt:lpstr>
      <vt:lpstr>National professional organizations</vt:lpstr>
      <vt:lpstr>Questions and Answers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Carroll, Heather</dc:creator>
  <cp:lastModifiedBy>Moore, Gina</cp:lastModifiedBy>
  <cp:revision>72</cp:revision>
  <dcterms:created xsi:type="dcterms:W3CDTF">2019-08-02T22:20:42Z</dcterms:created>
  <dcterms:modified xsi:type="dcterms:W3CDTF">2020-03-20T18:41:00Z</dcterms:modified>
</cp:coreProperties>
</file>