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257" r:id="rId3"/>
    <p:sldId id="259" r:id="rId4"/>
    <p:sldId id="262" r:id="rId5"/>
    <p:sldId id="263" r:id="rId6"/>
    <p:sldId id="279" r:id="rId7"/>
    <p:sldId id="280" r:id="rId8"/>
    <p:sldId id="282" r:id="rId9"/>
    <p:sldId id="283" r:id="rId10"/>
    <p:sldId id="412" r:id="rId11"/>
    <p:sldId id="284" r:id="rId12"/>
    <p:sldId id="442" r:id="rId13"/>
    <p:sldId id="443" r:id="rId14"/>
    <p:sldId id="276" r:id="rId15"/>
    <p:sldId id="444" r:id="rId16"/>
    <p:sldId id="445" r:id="rId17"/>
    <p:sldId id="397" r:id="rId18"/>
    <p:sldId id="446" r:id="rId19"/>
    <p:sldId id="447" r:id="rId20"/>
    <p:sldId id="441" r:id="rId21"/>
    <p:sldId id="457" r:id="rId22"/>
    <p:sldId id="448" r:id="rId23"/>
    <p:sldId id="449" r:id="rId24"/>
    <p:sldId id="453" r:id="rId25"/>
    <p:sldId id="450" r:id="rId26"/>
    <p:sldId id="452" r:id="rId27"/>
    <p:sldId id="342" r:id="rId28"/>
    <p:sldId id="343" r:id="rId29"/>
    <p:sldId id="435" r:id="rId30"/>
    <p:sldId id="415" r:id="rId31"/>
    <p:sldId id="420" r:id="rId32"/>
    <p:sldId id="421" r:id="rId33"/>
    <p:sldId id="422" r:id="rId34"/>
    <p:sldId id="423" r:id="rId35"/>
    <p:sldId id="351" r:id="rId36"/>
    <p:sldId id="432" r:id="rId37"/>
    <p:sldId id="433" r:id="rId38"/>
    <p:sldId id="434" r:id="rId39"/>
    <p:sldId id="436" r:id="rId40"/>
    <p:sldId id="437" r:id="rId41"/>
    <p:sldId id="454" r:id="rId42"/>
    <p:sldId id="455" r:id="rId43"/>
    <p:sldId id="419" r:id="rId44"/>
    <p:sldId id="372" r:id="rId45"/>
    <p:sldId id="45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74209" autoAdjust="0"/>
  </p:normalViewPr>
  <p:slideViewPr>
    <p:cSldViewPr snapToGrid="0">
      <p:cViewPr varScale="1">
        <p:scale>
          <a:sx n="81" d="100"/>
          <a:sy n="81" d="100"/>
        </p:scale>
        <p:origin x="1974" y="84"/>
      </p:cViewPr>
      <p:guideLst/>
    </p:cSldViewPr>
  </p:slideViewPr>
  <p:notesTextViewPr>
    <p:cViewPr>
      <p:scale>
        <a:sx n="1" d="1"/>
        <a:sy n="1" d="1"/>
      </p:scale>
      <p:origin x="0" y="0"/>
    </p:cViewPr>
  </p:notesTextViewPr>
  <p:sorterViewPr>
    <p:cViewPr varScale="1">
      <p:scale>
        <a:sx n="100" d="100"/>
        <a:sy n="100" d="100"/>
      </p:scale>
      <p:origin x="0" y="-19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8EC3F-492B-4B4D-A0AC-F5CE021ECEE7}"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3DC7C-CF00-47EB-B707-20AFE76B35BE}" type="slidenum">
              <a:rPr lang="en-US" smtClean="0"/>
              <a:t>‹#›</a:t>
            </a:fld>
            <a:endParaRPr lang="en-US"/>
          </a:p>
        </p:txBody>
      </p:sp>
    </p:spTree>
    <p:extLst>
      <p:ext uri="{BB962C8B-B14F-4D97-AF65-F5344CB8AC3E}">
        <p14:creationId xmlns:p14="http://schemas.microsoft.com/office/powerpoint/2010/main" val="189834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7166769F-89A1-4BF4-A4B1-6592311B35FE}" type="slidenum">
              <a:rPr kumimoji="0" lang="en-US"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1225"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300330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B6CFB01-FCDD-42A9-8220-1DF24CFFE3B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26754A-966C-43F9-9868-7A539C9350B7}"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
        <p:nvSpPr>
          <p:cNvPr id="63491" name="Rectangle 2">
            <a:extLst>
              <a:ext uri="{FF2B5EF4-FFF2-40B4-BE49-F238E27FC236}">
                <a16:creationId xmlns:a16="http://schemas.microsoft.com/office/drawing/2014/main" id="{5A5A25F7-E009-4993-BA98-6B2E526DB0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6BCE5152-21BD-4943-B6E0-0B35AFD615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32459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C49B136-AC64-47FA-9FC2-43B764348CC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4D7FD2-0824-436C-A262-71C8291062D6}"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
        <p:nvSpPr>
          <p:cNvPr id="64515" name="Rectangle 2">
            <a:extLst>
              <a:ext uri="{FF2B5EF4-FFF2-40B4-BE49-F238E27FC236}">
                <a16:creationId xmlns:a16="http://schemas.microsoft.com/office/drawing/2014/main" id="{722BBC2B-2996-441A-86E5-8AABEE0C34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74011A44-8461-4292-907B-560B9CFAA8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10841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12</a:t>
            </a:fld>
            <a:endParaRPr lang="en-US"/>
          </a:p>
        </p:txBody>
      </p:sp>
    </p:spTree>
    <p:extLst>
      <p:ext uri="{BB962C8B-B14F-4D97-AF65-F5344CB8AC3E}">
        <p14:creationId xmlns:p14="http://schemas.microsoft.com/office/powerpoint/2010/main" val="105539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13</a:t>
            </a:fld>
            <a:endParaRPr lang="en-US"/>
          </a:p>
        </p:txBody>
      </p:sp>
    </p:spTree>
    <p:extLst>
      <p:ext uri="{BB962C8B-B14F-4D97-AF65-F5344CB8AC3E}">
        <p14:creationId xmlns:p14="http://schemas.microsoft.com/office/powerpoint/2010/main" val="396819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35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16</a:t>
            </a:fld>
            <a:endParaRPr lang="en-US"/>
          </a:p>
        </p:txBody>
      </p:sp>
    </p:spTree>
    <p:extLst>
      <p:ext uri="{BB962C8B-B14F-4D97-AF65-F5344CB8AC3E}">
        <p14:creationId xmlns:p14="http://schemas.microsoft.com/office/powerpoint/2010/main" val="161422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17</a:t>
            </a:fld>
            <a:endParaRPr lang="en-US"/>
          </a:p>
        </p:txBody>
      </p:sp>
    </p:spTree>
    <p:extLst>
      <p:ext uri="{BB962C8B-B14F-4D97-AF65-F5344CB8AC3E}">
        <p14:creationId xmlns:p14="http://schemas.microsoft.com/office/powerpoint/2010/main" val="254019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18</a:t>
            </a:fld>
            <a:endParaRPr lang="en-US"/>
          </a:p>
        </p:txBody>
      </p:sp>
    </p:spTree>
    <p:extLst>
      <p:ext uri="{BB962C8B-B14F-4D97-AF65-F5344CB8AC3E}">
        <p14:creationId xmlns:p14="http://schemas.microsoft.com/office/powerpoint/2010/main" val="2584742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19</a:t>
            </a:fld>
            <a:endParaRPr lang="en-US"/>
          </a:p>
        </p:txBody>
      </p:sp>
    </p:spTree>
    <p:extLst>
      <p:ext uri="{BB962C8B-B14F-4D97-AF65-F5344CB8AC3E}">
        <p14:creationId xmlns:p14="http://schemas.microsoft.com/office/powerpoint/2010/main" val="1900179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20</a:t>
            </a:fld>
            <a:endParaRPr lang="en-US"/>
          </a:p>
        </p:txBody>
      </p:sp>
    </p:spTree>
    <p:extLst>
      <p:ext uri="{BB962C8B-B14F-4D97-AF65-F5344CB8AC3E}">
        <p14:creationId xmlns:p14="http://schemas.microsoft.com/office/powerpoint/2010/main" val="12087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2</a:t>
            </a:fld>
            <a:endParaRPr lang="en-US"/>
          </a:p>
        </p:txBody>
      </p:sp>
    </p:spTree>
    <p:extLst>
      <p:ext uri="{BB962C8B-B14F-4D97-AF65-F5344CB8AC3E}">
        <p14:creationId xmlns:p14="http://schemas.microsoft.com/office/powerpoint/2010/main" val="2984784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B3F3DC7C-CF00-47EB-B707-20AFE76B35BE}" type="slidenum">
              <a:rPr lang="en-US" smtClean="0"/>
              <a:t>22</a:t>
            </a:fld>
            <a:endParaRPr lang="en-US"/>
          </a:p>
        </p:txBody>
      </p:sp>
    </p:spTree>
    <p:extLst>
      <p:ext uri="{BB962C8B-B14F-4D97-AF65-F5344CB8AC3E}">
        <p14:creationId xmlns:p14="http://schemas.microsoft.com/office/powerpoint/2010/main" val="489742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23</a:t>
            </a:fld>
            <a:endParaRPr lang="en-US"/>
          </a:p>
        </p:txBody>
      </p:sp>
    </p:spTree>
    <p:extLst>
      <p:ext uri="{BB962C8B-B14F-4D97-AF65-F5344CB8AC3E}">
        <p14:creationId xmlns:p14="http://schemas.microsoft.com/office/powerpoint/2010/main" val="228363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24</a:t>
            </a:fld>
            <a:endParaRPr lang="en-US"/>
          </a:p>
        </p:txBody>
      </p:sp>
    </p:spTree>
    <p:extLst>
      <p:ext uri="{BB962C8B-B14F-4D97-AF65-F5344CB8AC3E}">
        <p14:creationId xmlns:p14="http://schemas.microsoft.com/office/powerpoint/2010/main" val="1326672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25</a:t>
            </a:fld>
            <a:endParaRPr lang="en-US"/>
          </a:p>
        </p:txBody>
      </p:sp>
    </p:spTree>
    <p:extLst>
      <p:ext uri="{BB962C8B-B14F-4D97-AF65-F5344CB8AC3E}">
        <p14:creationId xmlns:p14="http://schemas.microsoft.com/office/powerpoint/2010/main" val="1099527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B3F3DC7C-CF00-47EB-B707-20AFE76B35BE}" type="slidenum">
              <a:rPr lang="en-US" smtClean="0"/>
              <a:t>26</a:t>
            </a:fld>
            <a:endParaRPr lang="en-US"/>
          </a:p>
        </p:txBody>
      </p:sp>
    </p:spTree>
    <p:extLst>
      <p:ext uri="{BB962C8B-B14F-4D97-AF65-F5344CB8AC3E}">
        <p14:creationId xmlns:p14="http://schemas.microsoft.com/office/powerpoint/2010/main" val="1923103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40397-208B-FD4B-BFCD-9E94BEDEC76B}" type="slidenum">
              <a:rPr lang="en-US" smtClean="0"/>
              <a:t>28</a:t>
            </a:fld>
            <a:endParaRPr lang="en-US"/>
          </a:p>
        </p:txBody>
      </p:sp>
    </p:spTree>
    <p:extLst>
      <p:ext uri="{BB962C8B-B14F-4D97-AF65-F5344CB8AC3E}">
        <p14:creationId xmlns:p14="http://schemas.microsoft.com/office/powerpoint/2010/main" val="3898047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40397-208B-FD4B-BFCD-9E94BEDEC76B}" type="slidenum">
              <a:rPr lang="en-US" smtClean="0"/>
              <a:t>29</a:t>
            </a:fld>
            <a:endParaRPr lang="en-US"/>
          </a:p>
        </p:txBody>
      </p:sp>
    </p:spTree>
    <p:extLst>
      <p:ext uri="{BB962C8B-B14F-4D97-AF65-F5344CB8AC3E}">
        <p14:creationId xmlns:p14="http://schemas.microsoft.com/office/powerpoint/2010/main" val="153980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6540397-208B-FD4B-BFCD-9E94BEDEC76B}" type="slidenum">
              <a:rPr lang="en-US" smtClean="0"/>
              <a:t>30</a:t>
            </a:fld>
            <a:endParaRPr lang="en-US"/>
          </a:p>
        </p:txBody>
      </p:sp>
    </p:spTree>
    <p:extLst>
      <p:ext uri="{BB962C8B-B14F-4D97-AF65-F5344CB8AC3E}">
        <p14:creationId xmlns:p14="http://schemas.microsoft.com/office/powerpoint/2010/main" val="23932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40397-208B-FD4B-BFCD-9E94BEDEC76B}" type="slidenum">
              <a:rPr lang="en-US" smtClean="0"/>
              <a:t>31</a:t>
            </a:fld>
            <a:endParaRPr lang="en-US"/>
          </a:p>
        </p:txBody>
      </p:sp>
    </p:spTree>
    <p:extLst>
      <p:ext uri="{BB962C8B-B14F-4D97-AF65-F5344CB8AC3E}">
        <p14:creationId xmlns:p14="http://schemas.microsoft.com/office/powerpoint/2010/main" val="1428364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40397-208B-FD4B-BFCD-9E94BEDEC76B}" type="slidenum">
              <a:rPr lang="en-US" smtClean="0"/>
              <a:t>35</a:t>
            </a:fld>
            <a:endParaRPr lang="en-US"/>
          </a:p>
        </p:txBody>
      </p:sp>
    </p:spTree>
    <p:extLst>
      <p:ext uri="{BB962C8B-B14F-4D97-AF65-F5344CB8AC3E}">
        <p14:creationId xmlns:p14="http://schemas.microsoft.com/office/powerpoint/2010/main" val="406199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3</a:t>
            </a:fld>
            <a:endParaRPr lang="en-US"/>
          </a:p>
        </p:txBody>
      </p:sp>
    </p:spTree>
    <p:extLst>
      <p:ext uri="{BB962C8B-B14F-4D97-AF65-F5344CB8AC3E}">
        <p14:creationId xmlns:p14="http://schemas.microsoft.com/office/powerpoint/2010/main" val="52794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40397-208B-FD4B-BFCD-9E94BEDEC76B}" type="slidenum">
              <a:rPr lang="en-US" smtClean="0"/>
              <a:t>36</a:t>
            </a:fld>
            <a:endParaRPr lang="en-US"/>
          </a:p>
        </p:txBody>
      </p:sp>
    </p:spTree>
    <p:extLst>
      <p:ext uri="{BB962C8B-B14F-4D97-AF65-F5344CB8AC3E}">
        <p14:creationId xmlns:p14="http://schemas.microsoft.com/office/powerpoint/2010/main" val="3573515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6540397-208B-FD4B-BFCD-9E94BEDEC76B}" type="slidenum">
              <a:rPr lang="en-US" smtClean="0"/>
              <a:t>37</a:t>
            </a:fld>
            <a:endParaRPr lang="en-US"/>
          </a:p>
        </p:txBody>
      </p:sp>
    </p:spTree>
    <p:extLst>
      <p:ext uri="{BB962C8B-B14F-4D97-AF65-F5344CB8AC3E}">
        <p14:creationId xmlns:p14="http://schemas.microsoft.com/office/powerpoint/2010/main" val="2823356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6540397-208B-FD4B-BFCD-9E94BEDEC76B}" type="slidenum">
              <a:rPr lang="en-US" smtClean="0"/>
              <a:t>38</a:t>
            </a:fld>
            <a:endParaRPr lang="en-US"/>
          </a:p>
        </p:txBody>
      </p:sp>
    </p:spTree>
    <p:extLst>
      <p:ext uri="{BB962C8B-B14F-4D97-AF65-F5344CB8AC3E}">
        <p14:creationId xmlns:p14="http://schemas.microsoft.com/office/powerpoint/2010/main" val="968428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6540397-208B-FD4B-BFCD-9E94BEDEC76B}" type="slidenum">
              <a:rPr lang="en-US" smtClean="0"/>
              <a:t>40</a:t>
            </a:fld>
            <a:endParaRPr lang="en-US"/>
          </a:p>
        </p:txBody>
      </p:sp>
    </p:spTree>
    <p:extLst>
      <p:ext uri="{BB962C8B-B14F-4D97-AF65-F5344CB8AC3E}">
        <p14:creationId xmlns:p14="http://schemas.microsoft.com/office/powerpoint/2010/main" val="4217717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41</a:t>
            </a:fld>
            <a:endParaRPr lang="en-US"/>
          </a:p>
        </p:txBody>
      </p:sp>
    </p:spTree>
    <p:extLst>
      <p:ext uri="{BB962C8B-B14F-4D97-AF65-F5344CB8AC3E}">
        <p14:creationId xmlns:p14="http://schemas.microsoft.com/office/powerpoint/2010/main" val="1696363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15376F11-E14E-4FD8-A8AD-7F0D8DE0C450}" type="slidenum">
              <a:rPr lang="en-US" smtClean="0"/>
              <a:t>43</a:t>
            </a:fld>
            <a:endParaRPr lang="en-US"/>
          </a:p>
        </p:txBody>
      </p:sp>
    </p:spTree>
    <p:extLst>
      <p:ext uri="{BB962C8B-B14F-4D97-AF65-F5344CB8AC3E}">
        <p14:creationId xmlns:p14="http://schemas.microsoft.com/office/powerpoint/2010/main" val="3458087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44</a:t>
            </a:fld>
            <a:endParaRPr lang="en-US"/>
          </a:p>
        </p:txBody>
      </p:sp>
    </p:spTree>
    <p:extLst>
      <p:ext uri="{BB962C8B-B14F-4D97-AF65-F5344CB8AC3E}">
        <p14:creationId xmlns:p14="http://schemas.microsoft.com/office/powerpoint/2010/main" val="26760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3DC7C-CF00-47EB-B707-20AFE76B35BE}" type="slidenum">
              <a:rPr lang="en-US" smtClean="0"/>
              <a:t>4</a:t>
            </a:fld>
            <a:endParaRPr lang="en-US"/>
          </a:p>
        </p:txBody>
      </p:sp>
    </p:spTree>
    <p:extLst>
      <p:ext uri="{BB962C8B-B14F-4D97-AF65-F5344CB8AC3E}">
        <p14:creationId xmlns:p14="http://schemas.microsoft.com/office/powerpoint/2010/main" val="41225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40397-208B-FD4B-BFCD-9E94BEDEC76B}" type="slidenum">
              <a:rPr lang="en-US" smtClean="0"/>
              <a:t>5</a:t>
            </a:fld>
            <a:endParaRPr lang="en-US"/>
          </a:p>
        </p:txBody>
      </p:sp>
    </p:spTree>
    <p:extLst>
      <p:ext uri="{BB962C8B-B14F-4D97-AF65-F5344CB8AC3E}">
        <p14:creationId xmlns:p14="http://schemas.microsoft.com/office/powerpoint/2010/main" val="295940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73AB3CA-9EE7-4BF4-83BF-CF18B357DD28}"/>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FC5A8A-A29F-45E5-A9D2-9880FB376F0A}"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
        <p:nvSpPr>
          <p:cNvPr id="60419" name="Rectangle 2">
            <a:extLst>
              <a:ext uri="{FF2B5EF4-FFF2-40B4-BE49-F238E27FC236}">
                <a16:creationId xmlns:a16="http://schemas.microsoft.com/office/drawing/2014/main" id="{2B33B787-C129-4847-9878-6180044800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4983E00C-D963-4FE5-88BC-767B0F75E4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59923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361A968-1733-4DD5-9012-3D4258B0C9DA}"/>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F50B37-534A-44FC-9B51-0D427E860A84}"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61443" name="Rectangle 2">
            <a:extLst>
              <a:ext uri="{FF2B5EF4-FFF2-40B4-BE49-F238E27FC236}">
                <a16:creationId xmlns:a16="http://schemas.microsoft.com/office/drawing/2014/main" id="{33CF642F-00D8-43C2-9C21-6EFCF81D45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5D2FB325-D2B5-49CA-B383-CB80EB4006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t>
            </a:r>
          </a:p>
        </p:txBody>
      </p:sp>
    </p:spTree>
    <p:extLst>
      <p:ext uri="{BB962C8B-B14F-4D97-AF65-F5344CB8AC3E}">
        <p14:creationId xmlns:p14="http://schemas.microsoft.com/office/powerpoint/2010/main" val="207190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1476FBF-B020-43BE-B5E9-908125BFAE0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B4C3DC-AA79-41F1-ADA4-28D7A48B464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
        <p:nvSpPr>
          <p:cNvPr id="62467" name="Rectangle 2">
            <a:extLst>
              <a:ext uri="{FF2B5EF4-FFF2-40B4-BE49-F238E27FC236}">
                <a16:creationId xmlns:a16="http://schemas.microsoft.com/office/drawing/2014/main" id="{D1EC0B28-9FCD-45C7-A91F-AA00A06A9D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E1A3E0AC-C767-4D7F-A950-CC80D0114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a:p>
          <a:p>
            <a:pPr eaLnBrk="1" hangingPunct="1">
              <a:spcBef>
                <a:spcPct val="0"/>
              </a:spcBef>
            </a:pPr>
            <a:endParaRPr lang="en-US" altLang="en-US" dirty="0"/>
          </a:p>
        </p:txBody>
      </p:sp>
    </p:spTree>
    <p:extLst>
      <p:ext uri="{BB962C8B-B14F-4D97-AF65-F5344CB8AC3E}">
        <p14:creationId xmlns:p14="http://schemas.microsoft.com/office/powerpoint/2010/main" val="377903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40397-208B-FD4B-BFCD-9E94BEDEC76B}" type="slidenum">
              <a:rPr lang="en-US" smtClean="0"/>
              <a:t>9</a:t>
            </a:fld>
            <a:endParaRPr lang="en-US"/>
          </a:p>
        </p:txBody>
      </p:sp>
    </p:spTree>
    <p:extLst>
      <p:ext uri="{BB962C8B-B14F-4D97-AF65-F5344CB8AC3E}">
        <p14:creationId xmlns:p14="http://schemas.microsoft.com/office/powerpoint/2010/main" val="109084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89208"/>
            <a:ext cx="10363200" cy="2873924"/>
          </a:xfrm>
        </p:spPr>
        <p:txBody>
          <a:bodyPr/>
          <a:lstStyle>
            <a:lvl1pPr>
              <a:defRPr sz="9600"/>
            </a:lvl1pPr>
          </a:lstStyle>
          <a:p>
            <a:r>
              <a:rPr lang="en-US" dirty="0"/>
              <a:t>Title</a:t>
            </a:r>
          </a:p>
        </p:txBody>
      </p:sp>
      <p:sp>
        <p:nvSpPr>
          <p:cNvPr id="3" name="Subtitle 2"/>
          <p:cNvSpPr>
            <a:spLocks noGrp="1"/>
          </p:cNvSpPr>
          <p:nvPr>
            <p:ph type="subTitle" idx="1" hasCustomPrompt="1"/>
          </p:nvPr>
        </p:nvSpPr>
        <p:spPr>
          <a:xfrm>
            <a:off x="1828800" y="3886200"/>
            <a:ext cx="8534400" cy="969496"/>
          </a:xfrm>
        </p:spPr>
        <p:txBody>
          <a:bodyPr/>
          <a:lstStyle>
            <a:lvl1pPr marL="0" indent="0" algn="ctr">
              <a:buNone/>
              <a:defRPr sz="6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Presenter</a:t>
            </a:r>
          </a:p>
        </p:txBody>
      </p:sp>
    </p:spTree>
    <p:extLst>
      <p:ext uri="{BB962C8B-B14F-4D97-AF65-F5344CB8AC3E}">
        <p14:creationId xmlns:p14="http://schemas.microsoft.com/office/powerpoint/2010/main" val="2779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5614"/>
            <a:ext cx="10972800" cy="840230"/>
          </a:xfrm>
        </p:spPr>
        <p:txBody>
          <a:bodyPr/>
          <a:lstStyle>
            <a:lvl1pPr>
              <a:defRPr sz="5400"/>
            </a:lvl1pPr>
          </a:lstStyle>
          <a:p>
            <a:r>
              <a:rPr lang="en-US" dirty="0"/>
              <a:t>Click to edit Master title style</a:t>
            </a:r>
          </a:p>
        </p:txBody>
      </p:sp>
      <p:sp>
        <p:nvSpPr>
          <p:cNvPr id="3" name="Content Placeholder 2"/>
          <p:cNvSpPr>
            <a:spLocks noGrp="1"/>
          </p:cNvSpPr>
          <p:nvPr>
            <p:ph idx="1"/>
          </p:nvPr>
        </p:nvSpPr>
        <p:spPr>
          <a:xfrm>
            <a:off x="609600" y="1534332"/>
            <a:ext cx="10972800" cy="4587499"/>
          </a:xfrm>
        </p:spPr>
        <p:txBody>
          <a:bodyPr/>
          <a:lstStyle>
            <a:lvl1pPr>
              <a:defRPr sz="4400"/>
            </a:lvl1pPr>
            <a:lvl2pPr>
              <a:defRPr sz="4000"/>
            </a:lvl2pPr>
            <a:lvl3pPr>
              <a:defRPr sz="36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6223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01195"/>
            <a:ext cx="10972800" cy="840230"/>
          </a:xfrm>
        </p:spPr>
        <p:txBody>
          <a:bodyPr/>
          <a:lstStyle>
            <a:lvl1pPr>
              <a:defRPr sz="5400"/>
            </a:lvl1pPr>
          </a:lstStyle>
          <a:p>
            <a:r>
              <a:rPr lang="en-US"/>
              <a:t>Click to edit Master title style</a:t>
            </a:r>
          </a:p>
        </p:txBody>
      </p:sp>
      <p:sp>
        <p:nvSpPr>
          <p:cNvPr id="3" name="Content Placeholder 2"/>
          <p:cNvSpPr>
            <a:spLocks noGrp="1"/>
          </p:cNvSpPr>
          <p:nvPr>
            <p:ph sz="half" idx="1"/>
          </p:nvPr>
        </p:nvSpPr>
        <p:spPr>
          <a:xfrm>
            <a:off x="609600" y="1363851"/>
            <a:ext cx="5384800" cy="4552481"/>
          </a:xfrm>
        </p:spPr>
        <p:txBody>
          <a:bodyPr/>
          <a:lstStyle>
            <a:lvl1pPr>
              <a:defRPr sz="4400"/>
            </a:lvl1pPr>
            <a:lvl2pPr>
              <a:defRPr sz="4000"/>
            </a:lvl2pPr>
            <a:lvl3pPr>
              <a:defRPr sz="3600"/>
            </a:lvl3pPr>
            <a:lvl4pPr>
              <a:defRPr sz="3200"/>
            </a:lvl4pPr>
            <a:lvl5pPr>
              <a:defRPr sz="3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63851"/>
            <a:ext cx="5384800" cy="4552481"/>
          </a:xfrm>
        </p:spPr>
        <p:txBody>
          <a:bodyPr/>
          <a:lstStyle>
            <a:lvl1pPr>
              <a:defRPr sz="4400"/>
            </a:lvl1pPr>
            <a:lvl2pPr>
              <a:defRPr sz="4000"/>
            </a:lvl2pPr>
            <a:lvl3pPr>
              <a:defRPr sz="3600"/>
            </a:lvl3pPr>
            <a:lvl4pPr>
              <a:defRPr sz="3200"/>
            </a:lvl4pPr>
            <a:lvl5pPr>
              <a:defRPr sz="3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79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77408"/>
            <a:ext cx="10972800" cy="840230"/>
          </a:xfrm>
        </p:spPr>
        <p:txBody>
          <a:bodyPr/>
          <a:lstStyle>
            <a:lvl1pPr>
              <a:defRPr sz="5400"/>
            </a:lvl1pPr>
          </a:lstStyle>
          <a:p>
            <a:r>
              <a:rPr lang="en-US"/>
              <a:t>Click to edit Master title style</a:t>
            </a:r>
          </a:p>
        </p:txBody>
      </p:sp>
      <p:sp>
        <p:nvSpPr>
          <p:cNvPr id="3" name="Text Placeholder 2"/>
          <p:cNvSpPr>
            <a:spLocks noGrp="1"/>
          </p:cNvSpPr>
          <p:nvPr>
            <p:ph type="body" idx="1"/>
          </p:nvPr>
        </p:nvSpPr>
        <p:spPr>
          <a:xfrm>
            <a:off x="609600" y="1439289"/>
            <a:ext cx="5386917" cy="735586"/>
          </a:xfrm>
        </p:spPr>
        <p:txBody>
          <a:bodyPr anchor="b"/>
          <a:lstStyle>
            <a:lvl1pPr marL="0" indent="0">
              <a:buNone/>
              <a:defRPr sz="4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p:cNvSpPr>
            <a:spLocks noGrp="1"/>
          </p:cNvSpPr>
          <p:nvPr>
            <p:ph sz="half" idx="2"/>
          </p:nvPr>
        </p:nvSpPr>
        <p:spPr>
          <a:xfrm>
            <a:off x="609600" y="2174875"/>
            <a:ext cx="5386917" cy="4179606"/>
          </a:xfrm>
        </p:spPr>
        <p:txBody>
          <a:bodyPr/>
          <a:lstStyle>
            <a:lvl1pPr>
              <a:defRPr sz="4400"/>
            </a:lvl1pPr>
            <a:lvl2pPr>
              <a:defRPr sz="4000"/>
            </a:lvl2pPr>
            <a:lvl3pPr>
              <a:defRPr sz="3600"/>
            </a:lvl3pPr>
            <a:lvl4pPr>
              <a:defRPr sz="3200"/>
            </a:lvl4pPr>
            <a:lvl5pPr>
              <a:defRPr sz="3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39289"/>
            <a:ext cx="5389033" cy="735586"/>
          </a:xfrm>
        </p:spPr>
        <p:txBody>
          <a:bodyPr anchor="b"/>
          <a:lstStyle>
            <a:lvl1pPr marL="0" indent="0">
              <a:buNone/>
              <a:defRPr sz="4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6" name="Content Placeholder 5"/>
          <p:cNvSpPr>
            <a:spLocks noGrp="1"/>
          </p:cNvSpPr>
          <p:nvPr>
            <p:ph sz="quarter" idx="4"/>
          </p:nvPr>
        </p:nvSpPr>
        <p:spPr>
          <a:xfrm>
            <a:off x="6193368" y="2174875"/>
            <a:ext cx="5389033" cy="4179606"/>
          </a:xfrm>
        </p:spPr>
        <p:txBody>
          <a:bodyPr/>
          <a:lstStyle>
            <a:lvl1pPr>
              <a:defRPr sz="4400"/>
            </a:lvl1pPr>
            <a:lvl2pPr>
              <a:defRPr sz="4000"/>
            </a:lvl2pPr>
            <a:lvl3pPr>
              <a:defRPr sz="3600"/>
            </a:lvl3pPr>
            <a:lvl4pPr>
              <a:defRPr sz="3200"/>
            </a:lvl4pPr>
            <a:lvl5pPr>
              <a:defRPr sz="3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38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01195"/>
            <a:ext cx="10972800" cy="840230"/>
          </a:xfrm>
        </p:spPr>
        <p:txBody>
          <a:bodyPr/>
          <a:lstStyle>
            <a:lvl1pPr>
              <a:defRPr sz="5400"/>
            </a:lvl1pPr>
          </a:lstStyle>
          <a:p>
            <a:r>
              <a:rPr lang="en-US"/>
              <a:t>Click to edit Master title style</a:t>
            </a:r>
          </a:p>
        </p:txBody>
      </p:sp>
    </p:spTree>
    <p:extLst>
      <p:ext uri="{BB962C8B-B14F-4D97-AF65-F5344CB8AC3E}">
        <p14:creationId xmlns:p14="http://schemas.microsoft.com/office/powerpoint/2010/main" val="41646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13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6/18/2020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574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7890" name="Picture 49" descr="blue_thin"/>
          <p:cNvPicPr>
            <a:picLocks noChangeAspect="1" noChangeArrowheads="1"/>
          </p:cNvPicPr>
          <p:nvPr userDrawn="1"/>
        </p:nvPicPr>
        <p:blipFill>
          <a:blip r:embed="rId9"/>
          <a:srcRect/>
          <a:stretch>
            <a:fillRect/>
          </a:stretch>
        </p:blipFill>
        <p:spPr bwMode="auto">
          <a:xfrm>
            <a:off x="0" y="0"/>
            <a:ext cx="12192000" cy="114300"/>
          </a:xfrm>
          <a:prstGeom prst="rect">
            <a:avLst/>
          </a:prstGeom>
          <a:noFill/>
          <a:ln w="9525">
            <a:noFill/>
            <a:miter lim="800000"/>
            <a:headEnd/>
            <a:tailEnd/>
          </a:ln>
        </p:spPr>
      </p:pic>
      <p:sp>
        <p:nvSpPr>
          <p:cNvPr id="37891" name="Rectangle 3"/>
          <p:cNvSpPr>
            <a:spLocks noGrp="1" noChangeArrowheads="1"/>
          </p:cNvSpPr>
          <p:nvPr>
            <p:ph type="title"/>
          </p:nvPr>
        </p:nvSpPr>
        <p:spPr bwMode="gray">
          <a:xfrm>
            <a:off x="609600" y="678194"/>
            <a:ext cx="10972800" cy="563231"/>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a:t>Content Slide</a:t>
            </a:r>
          </a:p>
        </p:txBody>
      </p:sp>
      <p:sp>
        <p:nvSpPr>
          <p:cNvPr id="37892" name="Rectangle 4"/>
          <p:cNvSpPr>
            <a:spLocks noGrp="1" noChangeArrowheads="1"/>
          </p:cNvSpPr>
          <p:nvPr>
            <p:ph type="body" idx="1"/>
          </p:nvPr>
        </p:nvSpPr>
        <p:spPr bwMode="gray">
          <a:xfrm>
            <a:off x="609600" y="1736726"/>
            <a:ext cx="10972800" cy="2163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pic>
        <p:nvPicPr>
          <p:cNvPr id="1028" name="Picture 4" descr="http://copharm.org/wp-content/themes/nss_copharm/images/logo-color.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159834" y="5991497"/>
            <a:ext cx="3856906" cy="73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65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rtl="0" eaLnBrk="0" fontAlgn="base" hangingPunct="0">
        <a:lnSpc>
          <a:spcPct val="90000"/>
        </a:lnSpc>
        <a:spcBef>
          <a:spcPct val="0"/>
        </a:spcBef>
        <a:spcAft>
          <a:spcPct val="0"/>
        </a:spcAft>
        <a:defRPr sz="3400" b="1">
          <a:solidFill>
            <a:srgbClr val="216A8B"/>
          </a:solidFill>
          <a:latin typeface="+mj-lt"/>
          <a:ea typeface="+mj-ea"/>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ＭＳ Ｐゴシック" charset="0"/>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ＭＳ Ｐゴシック" charset="0"/>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ＭＳ Ｐゴシック" charset="0"/>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ＭＳ Ｐゴシック" charset="0"/>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p:titleStyle>
    <p:body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n-ea"/>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1828800" indent="0" algn="l" rtl="0" eaLnBrk="0" fontAlgn="base" hangingPunct="0">
        <a:lnSpc>
          <a:spcPct val="95000"/>
        </a:lnSpc>
        <a:spcBef>
          <a:spcPct val="35000"/>
        </a:spcBef>
        <a:spcAft>
          <a:spcPct val="0"/>
        </a:spcAft>
        <a:buClr>
          <a:schemeClr val="tx2"/>
        </a:buClr>
        <a:buNone/>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eer.cancer.gov/archive/csr/1975_201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cn.org/professionals/physician_gls/pdf/survivorship.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tep.cancer.gov/protocolDevelopment/electronic_applications/docs/CTCAE_v5_Quick_Reference_8.5x11.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merckmanuals.com/medical-calculators/ChildTurPuScore.ht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hyperlink" Target="https://ctep.cancer.gov/protocolDevelopment/electronic_applications/docs/CTCAE_v5_Quick_Reference_8.5x11.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sco.org/sites/new-www.asco.org/files/content-files/practice-and-guidelines/2018-management-of-irAEs-summary.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eer.cancer.gov/report_to_n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da.gov/media/134891/downloa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276" y="2581885"/>
            <a:ext cx="11453447" cy="1200329"/>
          </a:xfrm>
        </p:spPr>
        <p:txBody>
          <a:bodyPr/>
          <a:lstStyle/>
          <a:p>
            <a:pPr algn="ctr"/>
            <a:r>
              <a:rPr lang="en-US" sz="4000" dirty="0"/>
              <a:t>What the heck now?!?!  Late Onset Cancer Treatment Toxicities</a:t>
            </a:r>
          </a:p>
        </p:txBody>
      </p:sp>
      <p:sp>
        <p:nvSpPr>
          <p:cNvPr id="5" name="Subtitle 4">
            <a:extLst>
              <a:ext uri="{FF2B5EF4-FFF2-40B4-BE49-F238E27FC236}">
                <a16:creationId xmlns:a16="http://schemas.microsoft.com/office/drawing/2014/main" id="{16C75B26-F995-4C80-AC81-324FBFDB0859}"/>
              </a:ext>
            </a:extLst>
          </p:cNvPr>
          <p:cNvSpPr>
            <a:spLocks noGrp="1"/>
          </p:cNvSpPr>
          <p:nvPr>
            <p:ph type="subTitle" idx="1"/>
          </p:nvPr>
        </p:nvSpPr>
        <p:spPr>
          <a:xfrm>
            <a:off x="1828800" y="3886200"/>
            <a:ext cx="8534400" cy="1200329"/>
          </a:xfrm>
        </p:spPr>
        <p:txBody>
          <a:bodyPr/>
          <a:lstStyle/>
          <a:p>
            <a:r>
              <a:rPr lang="en-US" sz="3200" dirty="0"/>
              <a:t>Jared M. </a:t>
            </a:r>
            <a:r>
              <a:rPr lang="en-US" sz="3200" dirty="0" err="1"/>
              <a:t>Freml</a:t>
            </a:r>
            <a:r>
              <a:rPr lang="en-US" sz="3200" dirty="0"/>
              <a:t>, Pharm.D., BCOP</a:t>
            </a:r>
          </a:p>
          <a:p>
            <a:r>
              <a:rPr lang="en-US" sz="3200"/>
              <a:t>June 26, 2020</a:t>
            </a:r>
            <a:endParaRPr lang="en-US" sz="3200" dirty="0"/>
          </a:p>
        </p:txBody>
      </p:sp>
    </p:spTree>
    <p:extLst>
      <p:ext uri="{BB962C8B-B14F-4D97-AF65-F5344CB8AC3E}">
        <p14:creationId xmlns:p14="http://schemas.microsoft.com/office/powerpoint/2010/main" val="114523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AF6E716-EF32-40F1-A7C1-78F9063D60B1}"/>
              </a:ext>
            </a:extLst>
          </p:cNvPr>
          <p:cNvSpPr>
            <a:spLocks noGrp="1" noChangeArrowheads="1"/>
          </p:cNvSpPr>
          <p:nvPr>
            <p:ph type="title"/>
          </p:nvPr>
        </p:nvSpPr>
        <p:spPr>
          <a:xfrm>
            <a:off x="609600" y="411446"/>
            <a:ext cx="10972800" cy="840230"/>
          </a:xfrm>
        </p:spPr>
        <p:txBody>
          <a:bodyPr/>
          <a:lstStyle/>
          <a:p>
            <a:pPr>
              <a:defRPr/>
            </a:pPr>
            <a:r>
              <a:rPr lang="en-US" dirty="0">
                <a:solidFill>
                  <a:schemeClr val="accent6">
                    <a:lumMod val="75000"/>
                  </a:schemeClr>
                </a:solidFill>
              </a:rPr>
              <a:t>Cardiac</a:t>
            </a:r>
            <a:r>
              <a:rPr lang="en-US" dirty="0">
                <a:solidFill>
                  <a:schemeClr val="tx1"/>
                </a:solidFill>
              </a:rPr>
              <a:t> </a:t>
            </a:r>
            <a:r>
              <a:rPr lang="en-US" dirty="0">
                <a:solidFill>
                  <a:schemeClr val="accent6">
                    <a:lumMod val="75000"/>
                  </a:schemeClr>
                </a:solidFill>
              </a:rPr>
              <a:t>Toxicity of HER2 Therapies</a:t>
            </a:r>
          </a:p>
        </p:txBody>
      </p:sp>
      <p:sp>
        <p:nvSpPr>
          <p:cNvPr id="35843" name="Rectangle 3">
            <a:extLst>
              <a:ext uri="{FF2B5EF4-FFF2-40B4-BE49-F238E27FC236}">
                <a16:creationId xmlns:a16="http://schemas.microsoft.com/office/drawing/2014/main" id="{FA0AF595-5A1F-450B-9AB2-18D2992408BB}"/>
              </a:ext>
            </a:extLst>
          </p:cNvPr>
          <p:cNvSpPr>
            <a:spLocks noGrp="1" noChangeArrowheads="1"/>
          </p:cNvSpPr>
          <p:nvPr>
            <p:ph idx="1"/>
          </p:nvPr>
        </p:nvSpPr>
        <p:spPr>
          <a:xfrm>
            <a:off x="609600" y="1454495"/>
            <a:ext cx="9318171" cy="4800600"/>
          </a:xfrm>
        </p:spPr>
        <p:txBody>
          <a:bodyPr>
            <a:normAutofit fontScale="92500" lnSpcReduction="20000"/>
          </a:bodyPr>
          <a:lstStyle/>
          <a:p>
            <a:pPr eaLnBrk="1" hangingPunct="1">
              <a:lnSpc>
                <a:spcPct val="90000"/>
              </a:lnSpc>
              <a:buFont typeface="Arial" panose="020B0604020202020204" pitchFamily="34" charset="0"/>
              <a:buChar char="•"/>
            </a:pPr>
            <a:r>
              <a:rPr lang="en-US" altLang="en-US" sz="3100" dirty="0"/>
              <a:t>Trastuzumab, </a:t>
            </a:r>
            <a:r>
              <a:rPr lang="en-US" altLang="en-US" sz="3100" dirty="0" err="1"/>
              <a:t>pertuzumab</a:t>
            </a:r>
            <a:r>
              <a:rPr lang="en-US" altLang="en-US" sz="3100" dirty="0"/>
              <a:t>, </a:t>
            </a:r>
            <a:r>
              <a:rPr lang="en-US" altLang="en-US" sz="3100" dirty="0" err="1"/>
              <a:t>laptinib</a:t>
            </a:r>
            <a:r>
              <a:rPr lang="en-US" altLang="en-US" sz="3100" dirty="0"/>
              <a:t>, ado-trastuzumab emtansine, neratinib, fam-trastuzumab </a:t>
            </a:r>
            <a:r>
              <a:rPr lang="en-US" altLang="en-US" sz="3100" dirty="0" err="1"/>
              <a:t>deruxtecan-nxki</a:t>
            </a:r>
            <a:r>
              <a:rPr lang="en-US" altLang="en-US" sz="3100" dirty="0"/>
              <a:t>, </a:t>
            </a:r>
            <a:r>
              <a:rPr lang="en-US" altLang="en-US" sz="3100" dirty="0" err="1"/>
              <a:t>tucatinib</a:t>
            </a:r>
            <a:r>
              <a:rPr lang="en-US" altLang="en-US" sz="3100" dirty="0"/>
              <a:t> </a:t>
            </a:r>
          </a:p>
          <a:p>
            <a:pPr eaLnBrk="1" hangingPunct="1">
              <a:lnSpc>
                <a:spcPct val="90000"/>
              </a:lnSpc>
              <a:buFont typeface="Arial" panose="020B0604020202020204" pitchFamily="34" charset="0"/>
              <a:buChar char="•"/>
            </a:pPr>
            <a:r>
              <a:rPr lang="en-US" altLang="en-US" sz="3100" dirty="0"/>
              <a:t>Additive with anthracyclines</a:t>
            </a:r>
          </a:p>
          <a:p>
            <a:pPr eaLnBrk="1" hangingPunct="1">
              <a:lnSpc>
                <a:spcPct val="90000"/>
              </a:lnSpc>
              <a:buFont typeface="Arial" panose="020B0604020202020204" pitchFamily="34" charset="0"/>
              <a:buChar char="•"/>
            </a:pPr>
            <a:r>
              <a:rPr lang="en-US" altLang="en-US" sz="3100" dirty="0"/>
              <a:t>~3-4% increased risk</a:t>
            </a:r>
          </a:p>
          <a:p>
            <a:pPr eaLnBrk="1" hangingPunct="1">
              <a:lnSpc>
                <a:spcPct val="90000"/>
              </a:lnSpc>
              <a:buFont typeface="Arial" panose="020B0604020202020204" pitchFamily="34" charset="0"/>
              <a:buChar char="•"/>
            </a:pPr>
            <a:r>
              <a:rPr lang="en-US" altLang="en-US" sz="3100" dirty="0"/>
              <a:t>Risk factors:</a:t>
            </a:r>
          </a:p>
          <a:p>
            <a:pPr lvl="1" eaLnBrk="1" hangingPunct="1">
              <a:lnSpc>
                <a:spcPct val="90000"/>
              </a:lnSpc>
              <a:buFont typeface="Arial" panose="020B0604020202020204" pitchFamily="34" charset="0"/>
              <a:buChar char="–"/>
            </a:pPr>
            <a:r>
              <a:rPr lang="en-US" altLang="en-US" sz="2400" dirty="0"/>
              <a:t>Radiation to left side</a:t>
            </a:r>
          </a:p>
          <a:p>
            <a:pPr lvl="1" eaLnBrk="1" hangingPunct="1">
              <a:lnSpc>
                <a:spcPct val="90000"/>
              </a:lnSpc>
              <a:buFont typeface="Arial" panose="020B0604020202020204" pitchFamily="34" charset="0"/>
              <a:buChar char="–"/>
            </a:pPr>
            <a:r>
              <a:rPr lang="en-US" altLang="en-US" sz="2400" dirty="0"/>
              <a:t>DM</a:t>
            </a:r>
          </a:p>
          <a:p>
            <a:pPr lvl="1" eaLnBrk="1" hangingPunct="1">
              <a:lnSpc>
                <a:spcPct val="90000"/>
              </a:lnSpc>
              <a:buFont typeface="Arial" panose="020B0604020202020204" pitchFamily="34" charset="0"/>
              <a:buChar char="–"/>
            </a:pPr>
            <a:r>
              <a:rPr lang="en-US" altLang="en-US" sz="2400" dirty="0"/>
              <a:t>CAD</a:t>
            </a:r>
          </a:p>
          <a:p>
            <a:pPr lvl="1" eaLnBrk="1" hangingPunct="1">
              <a:lnSpc>
                <a:spcPct val="90000"/>
              </a:lnSpc>
              <a:buFont typeface="Arial" panose="020B0604020202020204" pitchFamily="34" charset="0"/>
              <a:buChar char="–"/>
            </a:pPr>
            <a:r>
              <a:rPr lang="en-US" altLang="en-US" sz="2400" dirty="0"/>
              <a:t>Valvular dysfunction</a:t>
            </a:r>
          </a:p>
          <a:p>
            <a:pPr eaLnBrk="1" hangingPunct="1">
              <a:lnSpc>
                <a:spcPct val="90000"/>
              </a:lnSpc>
              <a:buFont typeface="Arial" panose="020B0604020202020204" pitchFamily="34" charset="0"/>
              <a:buChar char="•"/>
            </a:pPr>
            <a:r>
              <a:rPr lang="en-US" altLang="en-US" sz="3000" dirty="0"/>
              <a:t>MOA: related to HER-2 receptors in cardiac tissue</a:t>
            </a:r>
          </a:p>
          <a:p>
            <a:pPr eaLnBrk="1" hangingPunct="1">
              <a:lnSpc>
                <a:spcPct val="90000"/>
              </a:lnSpc>
              <a:buFont typeface="Arial" panose="020B0604020202020204" pitchFamily="34" charset="0"/>
              <a:buChar char="•"/>
            </a:pPr>
            <a:r>
              <a:rPr lang="en-US" altLang="en-US" sz="3000" dirty="0"/>
              <a:t>Generally reversible </a:t>
            </a:r>
          </a:p>
        </p:txBody>
      </p:sp>
    </p:spTree>
    <p:extLst>
      <p:ext uri="{BB962C8B-B14F-4D97-AF65-F5344CB8AC3E}">
        <p14:creationId xmlns:p14="http://schemas.microsoft.com/office/powerpoint/2010/main" val="278764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23CD227-BB25-4976-910D-1206456CC553}"/>
              </a:ext>
            </a:extLst>
          </p:cNvPr>
          <p:cNvSpPr>
            <a:spLocks noGrp="1" noChangeArrowheads="1"/>
          </p:cNvSpPr>
          <p:nvPr>
            <p:ph type="title"/>
          </p:nvPr>
        </p:nvSpPr>
        <p:spPr/>
        <p:txBody>
          <a:bodyPr>
            <a:normAutofit fontScale="90000"/>
          </a:bodyPr>
          <a:lstStyle/>
          <a:p>
            <a:pPr>
              <a:defRPr/>
            </a:pPr>
            <a:r>
              <a:rPr lang="en-US" dirty="0">
                <a:solidFill>
                  <a:schemeClr val="accent6">
                    <a:lumMod val="75000"/>
                  </a:schemeClr>
                </a:solidFill>
              </a:rPr>
              <a:t>Cardiac Toxicity Prevention &amp; Management</a:t>
            </a:r>
          </a:p>
        </p:txBody>
      </p:sp>
      <p:sp>
        <p:nvSpPr>
          <p:cNvPr id="36867" name="Rectangle 3">
            <a:extLst>
              <a:ext uri="{FF2B5EF4-FFF2-40B4-BE49-F238E27FC236}">
                <a16:creationId xmlns:a16="http://schemas.microsoft.com/office/drawing/2014/main" id="{8D973456-99AB-43B3-8A80-1DD437AEB3D5}"/>
              </a:ext>
            </a:extLst>
          </p:cNvPr>
          <p:cNvSpPr>
            <a:spLocks noGrp="1" noChangeArrowheads="1"/>
          </p:cNvSpPr>
          <p:nvPr>
            <p:ph idx="1"/>
          </p:nvPr>
        </p:nvSpPr>
        <p:spPr>
          <a:xfrm>
            <a:off x="609600" y="1600490"/>
            <a:ext cx="10566400" cy="4277796"/>
          </a:xfrm>
        </p:spPr>
        <p:txBody>
          <a:bodyPr>
            <a:normAutofit/>
          </a:bodyPr>
          <a:lstStyle/>
          <a:p>
            <a:pPr eaLnBrk="1" hangingPunct="1">
              <a:lnSpc>
                <a:spcPct val="80000"/>
              </a:lnSpc>
            </a:pPr>
            <a:r>
              <a:rPr lang="en-US" altLang="en-US" sz="2800" dirty="0"/>
              <a:t>Thorough baseline assessment</a:t>
            </a:r>
          </a:p>
          <a:p>
            <a:pPr eaLnBrk="1" hangingPunct="1">
              <a:lnSpc>
                <a:spcPct val="80000"/>
              </a:lnSpc>
            </a:pPr>
            <a:r>
              <a:rPr lang="en-US" altLang="en-US" sz="2800" dirty="0"/>
              <a:t>Monitor LVEF </a:t>
            </a:r>
          </a:p>
          <a:p>
            <a:pPr lvl="1" eaLnBrk="1" hangingPunct="1">
              <a:lnSpc>
                <a:spcPct val="80000"/>
              </a:lnSpc>
            </a:pPr>
            <a:r>
              <a:rPr lang="en-US" altLang="en-US" sz="2400" dirty="0"/>
              <a:t>Hold drug for &lt;45-50% or if &gt; 10% drop </a:t>
            </a:r>
          </a:p>
          <a:p>
            <a:pPr eaLnBrk="1" hangingPunct="1">
              <a:lnSpc>
                <a:spcPct val="80000"/>
              </a:lnSpc>
            </a:pPr>
            <a:r>
              <a:rPr lang="en-US" altLang="en-US" sz="2800" dirty="0"/>
              <a:t>Limit cumulative doses &amp; avoid high peaks</a:t>
            </a:r>
          </a:p>
          <a:p>
            <a:pPr eaLnBrk="1" hangingPunct="1">
              <a:lnSpc>
                <a:spcPct val="80000"/>
              </a:lnSpc>
            </a:pPr>
            <a:r>
              <a:rPr lang="en-US" altLang="en-US" sz="2800" dirty="0"/>
              <a:t>Use less toxic analogs or liposomal products</a:t>
            </a:r>
          </a:p>
          <a:p>
            <a:pPr eaLnBrk="1" hangingPunct="1">
              <a:lnSpc>
                <a:spcPct val="80000"/>
              </a:lnSpc>
            </a:pPr>
            <a:r>
              <a:rPr lang="en-US" altLang="en-US" sz="2800" dirty="0"/>
              <a:t>May pretreat with dexrazoxane </a:t>
            </a:r>
          </a:p>
          <a:p>
            <a:pPr lvl="1">
              <a:lnSpc>
                <a:spcPct val="80000"/>
              </a:lnSpc>
            </a:pPr>
            <a:r>
              <a:rPr lang="en-US" altLang="en-US" sz="2400" dirty="0"/>
              <a:t>Limited clinical use due to potential to reduce antitumor effect</a:t>
            </a:r>
          </a:p>
          <a:p>
            <a:pPr eaLnBrk="1" hangingPunct="1">
              <a:lnSpc>
                <a:spcPct val="80000"/>
              </a:lnSpc>
            </a:pPr>
            <a:r>
              <a:rPr lang="en-US" altLang="en-US" sz="2800" dirty="0"/>
              <a:t>Medical Management</a:t>
            </a:r>
          </a:p>
          <a:p>
            <a:pPr lvl="1">
              <a:lnSpc>
                <a:spcPct val="80000"/>
              </a:lnSpc>
            </a:pPr>
            <a:r>
              <a:rPr lang="en-US" altLang="en-US" sz="2400" dirty="0"/>
              <a:t>Generally manage as other types of HF (e.g. ACE-I, B-blockers)</a:t>
            </a:r>
          </a:p>
        </p:txBody>
      </p:sp>
    </p:spTree>
    <p:extLst>
      <p:ext uri="{BB962C8B-B14F-4D97-AF65-F5344CB8AC3E}">
        <p14:creationId xmlns:p14="http://schemas.microsoft.com/office/powerpoint/2010/main" val="74317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CD46-2EA3-48DF-A142-48A08A93A000}"/>
              </a:ext>
            </a:extLst>
          </p:cNvPr>
          <p:cNvSpPr>
            <a:spLocks noGrp="1"/>
          </p:cNvSpPr>
          <p:nvPr>
            <p:ph type="title"/>
          </p:nvPr>
        </p:nvSpPr>
        <p:spPr/>
        <p:txBody>
          <a:bodyPr/>
          <a:lstStyle/>
          <a:p>
            <a:r>
              <a:rPr lang="en-US" dirty="0"/>
              <a:t>Treatment-Related MDS/AML</a:t>
            </a:r>
          </a:p>
        </p:txBody>
      </p:sp>
      <p:sp>
        <p:nvSpPr>
          <p:cNvPr id="3" name="Content Placeholder 2">
            <a:extLst>
              <a:ext uri="{FF2B5EF4-FFF2-40B4-BE49-F238E27FC236}">
                <a16:creationId xmlns:a16="http://schemas.microsoft.com/office/drawing/2014/main" id="{0773F079-E2BE-4086-8AFE-E110F327A9E3}"/>
              </a:ext>
            </a:extLst>
          </p:cNvPr>
          <p:cNvSpPr>
            <a:spLocks noGrp="1"/>
          </p:cNvSpPr>
          <p:nvPr>
            <p:ph idx="1"/>
          </p:nvPr>
        </p:nvSpPr>
        <p:spPr>
          <a:xfrm>
            <a:off x="609600" y="1534332"/>
            <a:ext cx="10972800" cy="4305794"/>
          </a:xfrm>
        </p:spPr>
        <p:txBody>
          <a:bodyPr/>
          <a:lstStyle/>
          <a:p>
            <a:r>
              <a:rPr lang="en-US" sz="3200" dirty="0"/>
              <a:t>Heterogeneous hematologic malignancy characterized by clonal expansion of myeloid blasts in the peripheral blood</a:t>
            </a:r>
          </a:p>
          <a:p>
            <a:r>
              <a:rPr lang="en-US" sz="3200" dirty="0"/>
              <a:t>Approximately 21,450 patients were estimated to develop AML in 2019</a:t>
            </a:r>
          </a:p>
          <a:p>
            <a:pPr lvl="1"/>
            <a:r>
              <a:rPr lang="en-US" sz="2800" dirty="0"/>
              <a:t>Reports suggest that 5-20% are therapy related</a:t>
            </a:r>
          </a:p>
          <a:p>
            <a:pPr lvl="1"/>
            <a:r>
              <a:rPr lang="en-US" sz="2800" dirty="0"/>
              <a:t>More common in patients treated for breast cancer, gynecologic cancers, lymphoma</a:t>
            </a:r>
          </a:p>
          <a:p>
            <a:r>
              <a:rPr lang="en-US" sz="3200" dirty="0"/>
              <a:t>Disease course is generally progressive, resistant to standard therapies, with inferior outcomes</a:t>
            </a:r>
          </a:p>
        </p:txBody>
      </p:sp>
      <p:sp>
        <p:nvSpPr>
          <p:cNvPr id="5" name="TextBox 4">
            <a:extLst>
              <a:ext uri="{FF2B5EF4-FFF2-40B4-BE49-F238E27FC236}">
                <a16:creationId xmlns:a16="http://schemas.microsoft.com/office/drawing/2014/main" id="{05F92C2A-00D3-48D2-ABEF-B875A46ABFE9}"/>
              </a:ext>
            </a:extLst>
          </p:cNvPr>
          <p:cNvSpPr txBox="1"/>
          <p:nvPr/>
        </p:nvSpPr>
        <p:spPr>
          <a:xfrm>
            <a:off x="333829" y="5934670"/>
            <a:ext cx="7590971" cy="923330"/>
          </a:xfrm>
          <a:prstGeom prst="rect">
            <a:avLst/>
          </a:prstGeom>
          <a:noFill/>
        </p:spPr>
        <p:txBody>
          <a:bodyPr wrap="square" rtlCol="0">
            <a:spAutoFit/>
          </a:bodyPr>
          <a:lstStyle/>
          <a:p>
            <a:r>
              <a:rPr lang="en-US" dirty="0"/>
              <a:t>-National Cancer Institute. SEER cancer statistics.  </a:t>
            </a:r>
            <a:r>
              <a:rPr lang="en-US" dirty="0">
                <a:hlinkClick r:id="rId3"/>
              </a:rPr>
              <a:t>https://seer.cancer.gov/archive/csr/1975_2015/</a:t>
            </a:r>
            <a:r>
              <a:rPr lang="en-US" dirty="0"/>
              <a:t>. Viewed on May 28, 2020.</a:t>
            </a:r>
          </a:p>
          <a:p>
            <a:r>
              <a:rPr lang="en-US" dirty="0"/>
              <a:t>-</a:t>
            </a:r>
            <a:r>
              <a:rPr lang="en-US" dirty="0" err="1"/>
              <a:t>Pagana</a:t>
            </a:r>
            <a:r>
              <a:rPr lang="en-US" dirty="0"/>
              <a:t> L, et al. Br J </a:t>
            </a:r>
            <a:r>
              <a:rPr lang="en-US" dirty="0" err="1"/>
              <a:t>Haematol</a:t>
            </a:r>
            <a:r>
              <a:rPr lang="en-US" dirty="0"/>
              <a:t>. 2001; 112:109-117</a:t>
            </a:r>
          </a:p>
        </p:txBody>
      </p:sp>
    </p:spTree>
    <p:extLst>
      <p:ext uri="{BB962C8B-B14F-4D97-AF65-F5344CB8AC3E}">
        <p14:creationId xmlns:p14="http://schemas.microsoft.com/office/powerpoint/2010/main" val="394981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2BE5-8A13-4644-9B7C-D568417A119A}"/>
              </a:ext>
            </a:extLst>
          </p:cNvPr>
          <p:cNvSpPr>
            <a:spLocks noGrp="1"/>
          </p:cNvSpPr>
          <p:nvPr>
            <p:ph type="title"/>
          </p:nvPr>
        </p:nvSpPr>
        <p:spPr/>
        <p:txBody>
          <a:bodyPr/>
          <a:lstStyle/>
          <a:p>
            <a:r>
              <a:rPr lang="en-US" dirty="0"/>
              <a:t>Treatments Associated with AML/MDS</a:t>
            </a:r>
          </a:p>
        </p:txBody>
      </p:sp>
      <p:sp>
        <p:nvSpPr>
          <p:cNvPr id="3" name="Content Placeholder 2">
            <a:extLst>
              <a:ext uri="{FF2B5EF4-FFF2-40B4-BE49-F238E27FC236}">
                <a16:creationId xmlns:a16="http://schemas.microsoft.com/office/drawing/2014/main" id="{99605837-393B-4564-8E28-348CC9277EBF}"/>
              </a:ext>
            </a:extLst>
          </p:cNvPr>
          <p:cNvSpPr>
            <a:spLocks noGrp="1"/>
          </p:cNvSpPr>
          <p:nvPr>
            <p:ph idx="1"/>
          </p:nvPr>
        </p:nvSpPr>
        <p:spPr>
          <a:xfrm>
            <a:off x="609600" y="1534332"/>
            <a:ext cx="10972800" cy="4025717"/>
          </a:xfrm>
        </p:spPr>
        <p:txBody>
          <a:bodyPr/>
          <a:lstStyle/>
          <a:p>
            <a:r>
              <a:rPr lang="en-US" sz="3600" dirty="0"/>
              <a:t>Radiation</a:t>
            </a:r>
          </a:p>
          <a:p>
            <a:r>
              <a:rPr lang="en-US" sz="3600" dirty="0"/>
              <a:t>Topoisomerase Inhibitors (e.g. etoposide, doxorubicin) </a:t>
            </a:r>
          </a:p>
          <a:p>
            <a:r>
              <a:rPr lang="en-US" sz="3600" dirty="0"/>
              <a:t>Alkylating Agents (e.g. chlorambucil, cyclophosphamide)</a:t>
            </a:r>
          </a:p>
          <a:p>
            <a:r>
              <a:rPr lang="en-US" sz="3600" dirty="0"/>
              <a:t>Purine analog, fludarabine, especially when combined with alkylating agents</a:t>
            </a:r>
          </a:p>
          <a:p>
            <a:r>
              <a:rPr lang="en-US" sz="3600" b="1" dirty="0">
                <a:solidFill>
                  <a:schemeClr val="accent2"/>
                </a:solidFill>
              </a:rPr>
              <a:t>Poly(ADP-ribose) Polymerase (PARP) Inhibitors</a:t>
            </a:r>
          </a:p>
        </p:txBody>
      </p:sp>
      <p:sp>
        <p:nvSpPr>
          <p:cNvPr id="4" name="TextBox 3">
            <a:extLst>
              <a:ext uri="{FF2B5EF4-FFF2-40B4-BE49-F238E27FC236}">
                <a16:creationId xmlns:a16="http://schemas.microsoft.com/office/drawing/2014/main" id="{0A69A8AC-7309-493E-9867-F876EAE7D63E}"/>
              </a:ext>
            </a:extLst>
          </p:cNvPr>
          <p:cNvSpPr txBox="1"/>
          <p:nvPr/>
        </p:nvSpPr>
        <p:spPr>
          <a:xfrm>
            <a:off x="609600" y="5878286"/>
            <a:ext cx="7474857" cy="369332"/>
          </a:xfrm>
          <a:prstGeom prst="rect">
            <a:avLst/>
          </a:prstGeom>
          <a:noFill/>
        </p:spPr>
        <p:txBody>
          <a:bodyPr wrap="square" rtlCol="0">
            <a:spAutoFit/>
          </a:bodyPr>
          <a:lstStyle/>
          <a:p>
            <a:r>
              <a:rPr lang="en-US" dirty="0"/>
              <a:t>Leone G, et al. </a:t>
            </a:r>
            <a:r>
              <a:rPr lang="en-US" dirty="0" err="1"/>
              <a:t>Haematologica</a:t>
            </a:r>
            <a:r>
              <a:rPr lang="en-US" dirty="0"/>
              <a:t>. 2007; 92:1389-1398</a:t>
            </a:r>
          </a:p>
        </p:txBody>
      </p:sp>
    </p:spTree>
    <p:extLst>
      <p:ext uri="{BB962C8B-B14F-4D97-AF65-F5344CB8AC3E}">
        <p14:creationId xmlns:p14="http://schemas.microsoft.com/office/powerpoint/2010/main" val="317734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008746" y="274639"/>
            <a:ext cx="8229600" cy="1143001"/>
          </a:xfrm>
          <a:prstGeom prst="rect">
            <a:avLst/>
          </a:prstGeom>
        </p:spPr>
        <p:txBody>
          <a:bodyPr vert="horz" wrap="square" lIns="0" tIns="0" rIns="0" bIns="0" numCol="1" anchor="b" anchorCtr="0" compatLnSpc="1">
            <a:prstTxWarp prst="textNoShape">
              <a:avLst/>
            </a:prstTxWarp>
            <a:normAutofit/>
          </a:bodyPr>
          <a:lstStyle/>
          <a:p>
            <a:pPr lvl="0">
              <a:defRPr sz="1800"/>
            </a:pPr>
            <a:r>
              <a:rPr lang="en-US" sz="4400" dirty="0"/>
              <a:t>PARP Inhibitors</a:t>
            </a:r>
            <a:endParaRPr sz="3200" dirty="0"/>
          </a:p>
        </p:txBody>
      </p:sp>
      <p:sp>
        <p:nvSpPr>
          <p:cNvPr id="59" name="Shape 59"/>
          <p:cNvSpPr>
            <a:spLocks noGrp="1"/>
          </p:cNvSpPr>
          <p:nvPr>
            <p:ph type="body" idx="1"/>
          </p:nvPr>
        </p:nvSpPr>
        <p:spPr>
          <a:xfrm>
            <a:off x="856343" y="1600201"/>
            <a:ext cx="9354457" cy="4525963"/>
          </a:xfrm>
          <a:prstGeom prst="rect">
            <a:avLst/>
          </a:prstGeom>
        </p:spPr>
        <p:txBody>
          <a:bodyPr vert="horz" wrap="square" lIns="0" tIns="0" rIns="0" bIns="0" numCol="1" anchor="t" anchorCtr="0" compatLnSpc="1">
            <a:prstTxWarp prst="textNoShape">
              <a:avLst/>
            </a:prstTxWarp>
            <a:normAutofit/>
          </a:bodyPr>
          <a:lstStyle/>
          <a:p>
            <a:pPr lvl="1" fontAlgn="base"/>
            <a:r>
              <a:rPr lang="en-US" sz="2800" dirty="0"/>
              <a:t>Induction of synthetic lethality in tumor cells through the formation of double-stranded DNA breaks which cannot be accurately repaired, which leads to disruption of cellular homeostasis and cell death.</a:t>
            </a:r>
          </a:p>
        </p:txBody>
      </p:sp>
      <p:pic>
        <p:nvPicPr>
          <p:cNvPr id="5" name="image6.jpg"/>
          <p:cNvPicPr/>
          <p:nvPr/>
        </p:nvPicPr>
        <p:blipFill>
          <a:blip r:embed="rId3"/>
          <a:stretch>
            <a:fillRect/>
          </a:stretch>
        </p:blipFill>
        <p:spPr>
          <a:xfrm>
            <a:off x="1361937" y="3360806"/>
            <a:ext cx="6497310" cy="2588610"/>
          </a:xfrm>
          <a:prstGeom prst="rect">
            <a:avLst/>
          </a:prstGeom>
          <a:ln w="12700">
            <a:miter lim="400000"/>
          </a:ln>
        </p:spPr>
      </p:pic>
      <p:sp>
        <p:nvSpPr>
          <p:cNvPr id="6" name="Shape 77"/>
          <p:cNvSpPr/>
          <p:nvPr/>
        </p:nvSpPr>
        <p:spPr>
          <a:xfrm>
            <a:off x="1361937" y="6460252"/>
            <a:ext cx="4734063" cy="30777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200">
                <a:latin typeface="Calibri"/>
                <a:ea typeface="Calibri"/>
                <a:cs typeface="Calibri"/>
                <a:sym typeface="Calibri"/>
              </a:defRPr>
            </a:lvl1pPr>
          </a:lstStyle>
          <a:p>
            <a:pPr lvl="0">
              <a:defRPr sz="1800"/>
            </a:pPr>
            <a:r>
              <a:rPr lang="en-US" sz="1400" dirty="0"/>
              <a:t>http://www.onclive.com</a:t>
            </a:r>
            <a:endParaRPr sz="1400" dirty="0"/>
          </a:p>
        </p:txBody>
      </p:sp>
    </p:spTree>
    <p:extLst>
      <p:ext uri="{BB962C8B-B14F-4D97-AF65-F5344CB8AC3E}">
        <p14:creationId xmlns:p14="http://schemas.microsoft.com/office/powerpoint/2010/main" val="67072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0A42-6F50-484E-9AD5-32904234738C}"/>
              </a:ext>
            </a:extLst>
          </p:cNvPr>
          <p:cNvSpPr>
            <a:spLocks noGrp="1"/>
          </p:cNvSpPr>
          <p:nvPr>
            <p:ph type="title"/>
          </p:nvPr>
        </p:nvSpPr>
        <p:spPr/>
        <p:txBody>
          <a:bodyPr/>
          <a:lstStyle/>
          <a:p>
            <a:r>
              <a:rPr lang="en-US" dirty="0"/>
              <a:t>PARP Inhibitors</a:t>
            </a:r>
          </a:p>
        </p:txBody>
      </p:sp>
      <p:sp>
        <p:nvSpPr>
          <p:cNvPr id="3" name="Content Placeholder 2">
            <a:extLst>
              <a:ext uri="{FF2B5EF4-FFF2-40B4-BE49-F238E27FC236}">
                <a16:creationId xmlns:a16="http://schemas.microsoft.com/office/drawing/2014/main" id="{E0A7AC90-3A9A-4C81-9194-0A1E0D23FB90}"/>
              </a:ext>
            </a:extLst>
          </p:cNvPr>
          <p:cNvSpPr>
            <a:spLocks noGrp="1"/>
          </p:cNvSpPr>
          <p:nvPr>
            <p:ph idx="1"/>
          </p:nvPr>
        </p:nvSpPr>
        <p:spPr>
          <a:xfrm>
            <a:off x="609600" y="1534332"/>
            <a:ext cx="10972800" cy="4582793"/>
          </a:xfrm>
        </p:spPr>
        <p:txBody>
          <a:bodyPr/>
          <a:lstStyle/>
          <a:p>
            <a:r>
              <a:rPr lang="en-US" dirty="0"/>
              <a:t>Ensure monthly monitoring during therapy and increase to weekly during times of </a:t>
            </a:r>
            <a:r>
              <a:rPr lang="en-US" dirty="0" err="1"/>
              <a:t>cytopenias</a:t>
            </a:r>
            <a:endParaRPr lang="en-US" dirty="0"/>
          </a:p>
          <a:p>
            <a:pPr lvl="1"/>
            <a:r>
              <a:rPr lang="en-US" dirty="0"/>
              <a:t>Bone marrow biopsy</a:t>
            </a:r>
          </a:p>
          <a:p>
            <a:r>
              <a:rPr lang="en-US" dirty="0"/>
              <a:t>MDS/AML 0.3-1.7%</a:t>
            </a:r>
          </a:p>
          <a:p>
            <a:r>
              <a:rPr lang="en-US" dirty="0"/>
              <a:t>MDS/AML onset generally ranges from 1 month to years later</a:t>
            </a:r>
          </a:p>
        </p:txBody>
      </p:sp>
    </p:spTree>
    <p:extLst>
      <p:ext uri="{BB962C8B-B14F-4D97-AF65-F5344CB8AC3E}">
        <p14:creationId xmlns:p14="http://schemas.microsoft.com/office/powerpoint/2010/main" val="382182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852B-EC12-4E67-9F45-652BA3EAC58F}"/>
              </a:ext>
            </a:extLst>
          </p:cNvPr>
          <p:cNvSpPr>
            <a:spLocks noGrp="1"/>
          </p:cNvSpPr>
          <p:nvPr>
            <p:ph type="title"/>
          </p:nvPr>
        </p:nvSpPr>
        <p:spPr/>
        <p:txBody>
          <a:bodyPr/>
          <a:lstStyle/>
          <a:p>
            <a:r>
              <a:rPr lang="en-US" dirty="0"/>
              <a:t>Therapy-Related Bone Loss</a:t>
            </a:r>
          </a:p>
        </p:txBody>
      </p:sp>
      <p:sp>
        <p:nvSpPr>
          <p:cNvPr id="3" name="Content Placeholder 2">
            <a:extLst>
              <a:ext uri="{FF2B5EF4-FFF2-40B4-BE49-F238E27FC236}">
                <a16:creationId xmlns:a16="http://schemas.microsoft.com/office/drawing/2014/main" id="{1FF4CB02-A430-4D7B-972E-47F43D6061A7}"/>
              </a:ext>
            </a:extLst>
          </p:cNvPr>
          <p:cNvSpPr>
            <a:spLocks noGrp="1"/>
          </p:cNvSpPr>
          <p:nvPr>
            <p:ph idx="1"/>
          </p:nvPr>
        </p:nvSpPr>
        <p:spPr>
          <a:xfrm>
            <a:off x="609600" y="1534332"/>
            <a:ext cx="10972800" cy="3816429"/>
          </a:xfrm>
        </p:spPr>
        <p:txBody>
          <a:bodyPr/>
          <a:lstStyle/>
          <a:p>
            <a:r>
              <a:rPr lang="en-US" sz="4000" dirty="0"/>
              <a:t>Early breast cancer and non-metastatic prostate cancer survivors comprise the largest number of cancer survivors</a:t>
            </a:r>
          </a:p>
          <a:p>
            <a:r>
              <a:rPr lang="en-US" sz="4000" dirty="0"/>
              <a:t>Many treatments these patients are exposed to contribute to bone loss, especially in patients in their later decades of life</a:t>
            </a:r>
          </a:p>
        </p:txBody>
      </p:sp>
    </p:spTree>
    <p:extLst>
      <p:ext uri="{BB962C8B-B14F-4D97-AF65-F5344CB8AC3E}">
        <p14:creationId xmlns:p14="http://schemas.microsoft.com/office/powerpoint/2010/main" val="11025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FA7B-235E-462E-B1FE-AC7EF796AEDF}"/>
              </a:ext>
            </a:extLst>
          </p:cNvPr>
          <p:cNvSpPr>
            <a:spLocks noGrp="1"/>
          </p:cNvSpPr>
          <p:nvPr>
            <p:ph type="title"/>
          </p:nvPr>
        </p:nvSpPr>
        <p:spPr/>
        <p:txBody>
          <a:bodyPr/>
          <a:lstStyle/>
          <a:p>
            <a:pPr>
              <a:defRPr/>
            </a:pPr>
            <a:r>
              <a:rPr lang="en-US" dirty="0"/>
              <a:t>Mechanism</a:t>
            </a:r>
          </a:p>
        </p:txBody>
      </p:sp>
      <p:sp>
        <p:nvSpPr>
          <p:cNvPr id="35843" name="Content Placeholder 2">
            <a:extLst>
              <a:ext uri="{FF2B5EF4-FFF2-40B4-BE49-F238E27FC236}">
                <a16:creationId xmlns:a16="http://schemas.microsoft.com/office/drawing/2014/main" id="{86875C7F-BCF8-43DF-9D90-E3B07EBB5FA7}"/>
              </a:ext>
            </a:extLst>
          </p:cNvPr>
          <p:cNvSpPr>
            <a:spLocks noGrp="1"/>
          </p:cNvSpPr>
          <p:nvPr>
            <p:ph idx="1"/>
          </p:nvPr>
        </p:nvSpPr>
        <p:spPr/>
        <p:txBody>
          <a:bodyPr>
            <a:normAutofit fontScale="62500" lnSpcReduction="20000"/>
          </a:bodyPr>
          <a:lstStyle/>
          <a:p>
            <a:pPr>
              <a:defRPr/>
            </a:pPr>
            <a:r>
              <a:rPr lang="en-US" dirty="0"/>
              <a:t>Decrease estrogen and testosterone production</a:t>
            </a:r>
          </a:p>
          <a:p>
            <a:pPr lvl="1">
              <a:defRPr/>
            </a:pPr>
            <a:r>
              <a:rPr lang="en-US" dirty="0"/>
              <a:t>Modulation of effects on target tissues</a:t>
            </a:r>
          </a:p>
          <a:p>
            <a:pPr>
              <a:defRPr/>
            </a:pPr>
            <a:endParaRPr lang="en-US" dirty="0"/>
          </a:p>
          <a:p>
            <a:pPr>
              <a:defRPr/>
            </a:pPr>
            <a:r>
              <a:rPr lang="en-US" dirty="0"/>
              <a:t>Common agents</a:t>
            </a:r>
          </a:p>
          <a:p>
            <a:pPr lvl="1">
              <a:defRPr/>
            </a:pPr>
            <a:r>
              <a:rPr lang="en-US" dirty="0"/>
              <a:t>Chemotherapy via premature menopause</a:t>
            </a:r>
          </a:p>
          <a:p>
            <a:pPr lvl="1">
              <a:defRPr/>
            </a:pPr>
            <a:r>
              <a:rPr lang="en-US" dirty="0"/>
              <a:t>Aromatase Inhibitors</a:t>
            </a:r>
          </a:p>
          <a:p>
            <a:pPr lvl="1">
              <a:defRPr/>
            </a:pPr>
            <a:r>
              <a:rPr lang="en-US" dirty="0"/>
              <a:t>Antiandrogens</a:t>
            </a:r>
          </a:p>
          <a:p>
            <a:pPr lvl="1">
              <a:defRPr/>
            </a:pPr>
            <a:r>
              <a:rPr lang="en-US" dirty="0"/>
              <a:t>GnRH Agonists and Antagonist</a:t>
            </a:r>
          </a:p>
          <a:p>
            <a:pPr lvl="1">
              <a:defRPr/>
            </a:pPr>
            <a:r>
              <a:rPr lang="en-US" dirty="0"/>
              <a:t>SERMs in premenopausal </a:t>
            </a:r>
          </a:p>
          <a:p>
            <a:pPr lvl="1">
              <a:buFont typeface="Wingdings" panose="05000000000000000000" pitchFamily="2" charset="2"/>
              <a:buNone/>
              <a:defRPr/>
            </a:pPr>
            <a:r>
              <a:rPr lang="en-US" dirty="0"/>
              <a:t>        females</a:t>
            </a:r>
          </a:p>
        </p:txBody>
      </p:sp>
      <p:pic>
        <p:nvPicPr>
          <p:cNvPr id="22532" name="Picture 4">
            <a:extLst>
              <a:ext uri="{FF2B5EF4-FFF2-40B4-BE49-F238E27FC236}">
                <a16:creationId xmlns:a16="http://schemas.microsoft.com/office/drawing/2014/main" id="{97C70EE3-4CA2-4B61-BE8E-54412BDDE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603" y="2275668"/>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C2DF0C-FB3B-49BA-9738-6135F90A0BA5}"/>
              </a:ext>
            </a:extLst>
          </p:cNvPr>
          <p:cNvGraphicFramePr>
            <a:graphicFrameLocks noGrp="1"/>
          </p:cNvGraphicFramePr>
          <p:nvPr>
            <p:ph idx="1"/>
            <p:extLst>
              <p:ext uri="{D42A27DB-BD31-4B8C-83A1-F6EECF244321}">
                <p14:modId xmlns:p14="http://schemas.microsoft.com/office/powerpoint/2010/main" val="2710059958"/>
              </p:ext>
            </p:extLst>
          </p:nvPr>
        </p:nvGraphicFramePr>
        <p:xfrm>
          <a:off x="609600" y="469179"/>
          <a:ext cx="10972800" cy="5504905"/>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742457135"/>
                    </a:ext>
                  </a:extLst>
                </a:gridCol>
                <a:gridCol w="5486400">
                  <a:extLst>
                    <a:ext uri="{9D8B030D-6E8A-4147-A177-3AD203B41FA5}">
                      <a16:colId xmlns:a16="http://schemas.microsoft.com/office/drawing/2014/main" val="2725526689"/>
                    </a:ext>
                  </a:extLst>
                </a:gridCol>
              </a:tblGrid>
              <a:tr h="680357">
                <a:tc gridSpan="2">
                  <a:txBody>
                    <a:bodyPr/>
                    <a:lstStyle/>
                    <a:p>
                      <a:pPr algn="ctr"/>
                      <a:r>
                        <a:rPr lang="en-US" sz="4000" dirty="0"/>
                        <a:t>Risk Factors</a:t>
                      </a:r>
                    </a:p>
                  </a:txBody>
                  <a:tcPr/>
                </a:tc>
                <a:tc hMerge="1">
                  <a:txBody>
                    <a:bodyPr/>
                    <a:lstStyle/>
                    <a:p>
                      <a:endParaRPr lang="en-US" dirty="0"/>
                    </a:p>
                  </a:txBody>
                  <a:tcPr/>
                </a:tc>
                <a:extLst>
                  <a:ext uri="{0D108BD9-81ED-4DB2-BD59-A6C34878D82A}">
                    <a16:rowId xmlns:a16="http://schemas.microsoft.com/office/drawing/2014/main" val="3476139255"/>
                  </a:ext>
                </a:extLst>
              </a:tr>
              <a:tr h="680357">
                <a:tc>
                  <a:txBody>
                    <a:bodyPr/>
                    <a:lstStyle/>
                    <a:p>
                      <a:pPr algn="ctr"/>
                      <a:r>
                        <a:rPr lang="en-US" sz="2000" dirty="0"/>
                        <a:t>Advanced Age </a:t>
                      </a:r>
                    </a:p>
                    <a:p>
                      <a:pPr algn="ctr"/>
                      <a:r>
                        <a:rPr lang="en-US" sz="2000" dirty="0"/>
                        <a:t>(65 women; 70 men)</a:t>
                      </a:r>
                    </a:p>
                  </a:txBody>
                  <a:tcPr/>
                </a:tc>
                <a:tc>
                  <a:txBody>
                    <a:bodyPr/>
                    <a:lstStyle/>
                    <a:p>
                      <a:pPr algn="ctr"/>
                      <a:r>
                        <a:rPr lang="en-US" sz="2000" dirty="0"/>
                        <a:t>Smoking</a:t>
                      </a:r>
                    </a:p>
                  </a:txBody>
                  <a:tcPr/>
                </a:tc>
                <a:extLst>
                  <a:ext uri="{0D108BD9-81ED-4DB2-BD59-A6C34878D82A}">
                    <a16:rowId xmlns:a16="http://schemas.microsoft.com/office/drawing/2014/main" val="1127697543"/>
                  </a:ext>
                </a:extLst>
              </a:tr>
              <a:tr h="680357">
                <a:tc>
                  <a:txBody>
                    <a:bodyPr/>
                    <a:lstStyle/>
                    <a:p>
                      <a:pPr algn="ctr"/>
                      <a:r>
                        <a:rPr lang="en-US" sz="2000" dirty="0"/>
                        <a:t>Excessive Alcohol Consumption</a:t>
                      </a:r>
                    </a:p>
                  </a:txBody>
                  <a:tcPr/>
                </a:tc>
                <a:tc>
                  <a:txBody>
                    <a:bodyPr/>
                    <a:lstStyle/>
                    <a:p>
                      <a:pPr algn="ctr"/>
                      <a:r>
                        <a:rPr lang="en-US" sz="2000" dirty="0"/>
                        <a:t>History of Nontraumatic Fractures</a:t>
                      </a:r>
                    </a:p>
                  </a:txBody>
                  <a:tcPr/>
                </a:tc>
                <a:extLst>
                  <a:ext uri="{0D108BD9-81ED-4DB2-BD59-A6C34878D82A}">
                    <a16:rowId xmlns:a16="http://schemas.microsoft.com/office/drawing/2014/main" val="2806941226"/>
                  </a:ext>
                </a:extLst>
              </a:tr>
              <a:tr h="680357">
                <a:tc>
                  <a:txBody>
                    <a:bodyPr/>
                    <a:lstStyle/>
                    <a:p>
                      <a:pPr algn="ctr"/>
                      <a:r>
                        <a:rPr lang="en-US" sz="2000" b="1" dirty="0"/>
                        <a:t>Hypogonadism/therapies causing low sex hormones</a:t>
                      </a:r>
                    </a:p>
                  </a:txBody>
                  <a:tcPr/>
                </a:tc>
                <a:tc>
                  <a:txBody>
                    <a:bodyPr/>
                    <a:lstStyle/>
                    <a:p>
                      <a:pPr algn="ctr"/>
                      <a:r>
                        <a:rPr lang="en-US" sz="2000" dirty="0"/>
                        <a:t>Impaired Mobility</a:t>
                      </a:r>
                    </a:p>
                  </a:txBody>
                  <a:tcPr/>
                </a:tc>
                <a:extLst>
                  <a:ext uri="{0D108BD9-81ED-4DB2-BD59-A6C34878D82A}">
                    <a16:rowId xmlns:a16="http://schemas.microsoft.com/office/drawing/2014/main" val="2077490791"/>
                  </a:ext>
                </a:extLst>
              </a:tr>
              <a:tr h="680357">
                <a:tc>
                  <a:txBody>
                    <a:bodyPr/>
                    <a:lstStyle/>
                    <a:p>
                      <a:pPr algn="ctr"/>
                      <a:r>
                        <a:rPr lang="en-US" sz="2000" dirty="0"/>
                        <a:t>Increased risks for fall</a:t>
                      </a:r>
                    </a:p>
                  </a:txBody>
                  <a:tcPr/>
                </a:tc>
                <a:tc>
                  <a:txBody>
                    <a:bodyPr/>
                    <a:lstStyle/>
                    <a:p>
                      <a:pPr algn="ctr"/>
                      <a:r>
                        <a:rPr lang="en-US" sz="2000" b="1" dirty="0"/>
                        <a:t>Long-term Glucocorticoids </a:t>
                      </a:r>
                    </a:p>
                    <a:p>
                      <a:pPr algn="ctr"/>
                      <a:r>
                        <a:rPr lang="en-US" sz="2000" b="1" dirty="0"/>
                        <a:t>(&gt; 3 </a:t>
                      </a:r>
                      <a:r>
                        <a:rPr lang="en-US" sz="2000" b="1" dirty="0" err="1"/>
                        <a:t>mo</a:t>
                      </a:r>
                      <a:r>
                        <a:rPr lang="en-US" sz="2000" b="1" dirty="0"/>
                        <a:t> prednisone ≥2.5 mg/day )</a:t>
                      </a:r>
                    </a:p>
                  </a:txBody>
                  <a:tcPr/>
                </a:tc>
                <a:extLst>
                  <a:ext uri="{0D108BD9-81ED-4DB2-BD59-A6C34878D82A}">
                    <a16:rowId xmlns:a16="http://schemas.microsoft.com/office/drawing/2014/main" val="2732808198"/>
                  </a:ext>
                </a:extLst>
              </a:tr>
              <a:tr h="680357">
                <a:tc>
                  <a:txBody>
                    <a:bodyPr/>
                    <a:lstStyle/>
                    <a:p>
                      <a:pPr algn="ctr"/>
                      <a:r>
                        <a:rPr lang="en-US" sz="2000" dirty="0"/>
                        <a:t>Low Body Weight (&lt; 58 kg)</a:t>
                      </a:r>
                    </a:p>
                  </a:txBody>
                  <a:tcPr/>
                </a:tc>
                <a:tc>
                  <a:txBody>
                    <a:bodyPr/>
                    <a:lstStyle/>
                    <a:p>
                      <a:pPr algn="ctr"/>
                      <a:r>
                        <a:rPr lang="en-US" sz="2000" dirty="0"/>
                        <a:t>Parental Hip Fracture </a:t>
                      </a:r>
                    </a:p>
                  </a:txBody>
                  <a:tcPr/>
                </a:tc>
                <a:extLst>
                  <a:ext uri="{0D108BD9-81ED-4DB2-BD59-A6C34878D82A}">
                    <a16:rowId xmlns:a16="http://schemas.microsoft.com/office/drawing/2014/main" val="2200539254"/>
                  </a:ext>
                </a:extLst>
              </a:tr>
              <a:tr h="680357">
                <a:tc>
                  <a:txBody>
                    <a:bodyPr/>
                    <a:lstStyle/>
                    <a:p>
                      <a:pPr algn="ctr"/>
                      <a:r>
                        <a:rPr lang="en-US" sz="2000" b="1" dirty="0"/>
                        <a:t>Postmenopausal status</a:t>
                      </a:r>
                    </a:p>
                  </a:txBody>
                  <a:tcPr/>
                </a:tc>
                <a:tc>
                  <a:txBody>
                    <a:bodyPr/>
                    <a:lstStyle/>
                    <a:p>
                      <a:pPr algn="ctr"/>
                      <a:r>
                        <a:rPr lang="en-US" sz="2000" b="1" dirty="0"/>
                        <a:t>Chronic Inflammation</a:t>
                      </a:r>
                    </a:p>
                  </a:txBody>
                  <a:tcPr/>
                </a:tc>
                <a:extLst>
                  <a:ext uri="{0D108BD9-81ED-4DB2-BD59-A6C34878D82A}">
                    <a16:rowId xmlns:a16="http://schemas.microsoft.com/office/drawing/2014/main" val="2061873484"/>
                  </a:ext>
                </a:extLst>
              </a:tr>
              <a:tr h="680357">
                <a:tc>
                  <a:txBody>
                    <a:bodyPr/>
                    <a:lstStyle/>
                    <a:p>
                      <a:pPr algn="ctr"/>
                      <a:r>
                        <a:rPr lang="en-US" sz="2000" b="1" dirty="0"/>
                        <a:t>Radiation</a:t>
                      </a:r>
                    </a:p>
                  </a:txBody>
                  <a:tcPr/>
                </a:tc>
                <a:tc>
                  <a:txBody>
                    <a:bodyPr/>
                    <a:lstStyle/>
                    <a:p>
                      <a:pPr algn="ctr"/>
                      <a:endParaRPr lang="en-US" sz="2000" b="1" dirty="0"/>
                    </a:p>
                  </a:txBody>
                  <a:tcPr/>
                </a:tc>
                <a:extLst>
                  <a:ext uri="{0D108BD9-81ED-4DB2-BD59-A6C34878D82A}">
                    <a16:rowId xmlns:a16="http://schemas.microsoft.com/office/drawing/2014/main" val="2373078625"/>
                  </a:ext>
                </a:extLst>
              </a:tr>
            </a:tbl>
          </a:graphicData>
        </a:graphic>
      </p:graphicFrame>
    </p:spTree>
    <p:extLst>
      <p:ext uri="{BB962C8B-B14F-4D97-AF65-F5344CB8AC3E}">
        <p14:creationId xmlns:p14="http://schemas.microsoft.com/office/powerpoint/2010/main" val="234797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856F-C8B7-494F-8089-E4C07CF4E4D0}"/>
              </a:ext>
            </a:extLst>
          </p:cNvPr>
          <p:cNvSpPr>
            <a:spLocks noGrp="1"/>
          </p:cNvSpPr>
          <p:nvPr>
            <p:ph type="title"/>
          </p:nvPr>
        </p:nvSpPr>
        <p:spPr>
          <a:xfrm>
            <a:off x="609600" y="313645"/>
            <a:ext cx="10972800" cy="1311128"/>
          </a:xfrm>
        </p:spPr>
        <p:txBody>
          <a:bodyPr/>
          <a:lstStyle/>
          <a:p>
            <a:r>
              <a:rPr lang="en-US" sz="4400" dirty="0"/>
              <a:t>Screening/Monitoring Recommendations by ASCO Guidelines</a:t>
            </a:r>
          </a:p>
        </p:txBody>
      </p:sp>
      <p:sp>
        <p:nvSpPr>
          <p:cNvPr id="3" name="Content Placeholder 2">
            <a:extLst>
              <a:ext uri="{FF2B5EF4-FFF2-40B4-BE49-F238E27FC236}">
                <a16:creationId xmlns:a16="http://schemas.microsoft.com/office/drawing/2014/main" id="{35E47AF6-92EB-4140-8AB9-24E37C3438D2}"/>
              </a:ext>
            </a:extLst>
          </p:cNvPr>
          <p:cNvSpPr>
            <a:spLocks noGrp="1"/>
          </p:cNvSpPr>
          <p:nvPr>
            <p:ph idx="1"/>
          </p:nvPr>
        </p:nvSpPr>
        <p:spPr>
          <a:xfrm>
            <a:off x="609600" y="1816719"/>
            <a:ext cx="10972800" cy="3742563"/>
          </a:xfrm>
        </p:spPr>
        <p:txBody>
          <a:bodyPr/>
          <a:lstStyle/>
          <a:p>
            <a:r>
              <a:rPr lang="en-US" sz="2800" dirty="0"/>
              <a:t>Patients with one or more risk factor should be offered bone mineral density (BMD) testing with dual-energy x-ray absorptiometry (DXA)</a:t>
            </a:r>
          </a:p>
          <a:p>
            <a:r>
              <a:rPr lang="en-US" sz="2800" dirty="0"/>
              <a:t>Alternative methods considered when DXA unavailable </a:t>
            </a:r>
          </a:p>
          <a:p>
            <a:pPr lvl="1"/>
            <a:r>
              <a:rPr lang="en-US" sz="2000" dirty="0"/>
              <a:t>Quantitative ultrasound or calcaneal DXA</a:t>
            </a:r>
          </a:p>
          <a:p>
            <a:r>
              <a:rPr lang="en-US" sz="2800" dirty="0"/>
              <a:t>Follow-up monitoring</a:t>
            </a:r>
          </a:p>
          <a:p>
            <a:pPr lvl="1"/>
            <a:r>
              <a:rPr lang="en-US" sz="2400" dirty="0"/>
              <a:t>Q2 year monitoring: Patients on a cancer therapy causing bone loss with baseline or subsequent BMD is near threshold for therapy according to FRAX </a:t>
            </a:r>
          </a:p>
          <a:p>
            <a:pPr lvl="1"/>
            <a:r>
              <a:rPr lang="en-US" sz="2400" dirty="0"/>
              <a:t>More frequent as clinically necessary (generally not more than annually)</a:t>
            </a:r>
          </a:p>
        </p:txBody>
      </p:sp>
      <p:sp>
        <p:nvSpPr>
          <p:cNvPr id="4" name="TextBox 3">
            <a:extLst>
              <a:ext uri="{FF2B5EF4-FFF2-40B4-BE49-F238E27FC236}">
                <a16:creationId xmlns:a16="http://schemas.microsoft.com/office/drawing/2014/main" id="{1ABFE68B-A45F-4697-B2F4-A66A46A8069F}"/>
              </a:ext>
            </a:extLst>
          </p:cNvPr>
          <p:cNvSpPr txBox="1"/>
          <p:nvPr/>
        </p:nvSpPr>
        <p:spPr>
          <a:xfrm>
            <a:off x="609600" y="6081486"/>
            <a:ext cx="7344229" cy="369332"/>
          </a:xfrm>
          <a:prstGeom prst="rect">
            <a:avLst/>
          </a:prstGeom>
          <a:noFill/>
        </p:spPr>
        <p:txBody>
          <a:bodyPr wrap="square" rtlCol="0">
            <a:spAutoFit/>
          </a:bodyPr>
          <a:lstStyle/>
          <a:p>
            <a:r>
              <a:rPr lang="en-US" dirty="0"/>
              <a:t>Shapiro CL, et al. J Clin Oncol. 2019;37:2916-2946</a:t>
            </a:r>
          </a:p>
        </p:txBody>
      </p:sp>
    </p:spTree>
    <p:extLst>
      <p:ext uri="{BB962C8B-B14F-4D97-AF65-F5344CB8AC3E}">
        <p14:creationId xmlns:p14="http://schemas.microsoft.com/office/powerpoint/2010/main" val="110083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C388830-78B1-D04E-B61A-4650E2692B65}"/>
              </a:ext>
            </a:extLst>
          </p:cNvPr>
          <p:cNvSpPr>
            <a:spLocks noGrp="1" noChangeArrowheads="1"/>
          </p:cNvSpPr>
          <p:nvPr>
            <p:ph type="title"/>
          </p:nvPr>
        </p:nvSpPr>
        <p:spPr>
          <a:xfrm>
            <a:off x="725716" y="225516"/>
            <a:ext cx="10972800" cy="1200329"/>
          </a:xfrm>
        </p:spPr>
        <p:txBody>
          <a:bodyPr/>
          <a:lstStyle/>
          <a:p>
            <a:pPr eaLnBrk="1" hangingPunct="1"/>
            <a:r>
              <a:rPr lang="en-US" altLang="en-US" sz="4000" dirty="0"/>
              <a:t>Disclosure Statement – Financial Relationships to Disclose</a:t>
            </a:r>
          </a:p>
        </p:txBody>
      </p:sp>
      <p:sp>
        <p:nvSpPr>
          <p:cNvPr id="15362" name="Rectangle 3">
            <a:extLst>
              <a:ext uri="{FF2B5EF4-FFF2-40B4-BE49-F238E27FC236}">
                <a16:creationId xmlns:a16="http://schemas.microsoft.com/office/drawing/2014/main" id="{F02CB58E-59E9-DD4E-8098-1C3D4F9C8289}"/>
              </a:ext>
            </a:extLst>
          </p:cNvPr>
          <p:cNvSpPr>
            <a:spLocks noGrp="1" noChangeArrowheads="1"/>
          </p:cNvSpPr>
          <p:nvPr>
            <p:ph type="body" idx="1"/>
          </p:nvPr>
        </p:nvSpPr>
        <p:spPr>
          <a:xfrm>
            <a:off x="277905" y="1332172"/>
            <a:ext cx="10972800" cy="4712059"/>
          </a:xfrm>
        </p:spPr>
        <p:txBody>
          <a:bodyPr/>
          <a:lstStyle/>
          <a:p>
            <a:pPr algn="ctr" eaLnBrk="1" hangingPunct="1">
              <a:lnSpc>
                <a:spcPct val="90000"/>
              </a:lnSpc>
              <a:buFontTx/>
              <a:buNone/>
            </a:pPr>
            <a:r>
              <a:rPr lang="en-US" altLang="en-US" sz="2800" dirty="0"/>
              <a:t>Jared Freml</a:t>
            </a:r>
            <a:endParaRPr lang="en-US" altLang="en-US" sz="1600" dirty="0"/>
          </a:p>
          <a:p>
            <a:pPr algn="ctr" eaLnBrk="1" hangingPunct="1">
              <a:lnSpc>
                <a:spcPct val="90000"/>
              </a:lnSpc>
              <a:buFontTx/>
              <a:buNone/>
            </a:pPr>
            <a:r>
              <a:rPr lang="en-US" altLang="en-US" dirty="0"/>
              <a:t>Statement of Disclosure</a:t>
            </a:r>
          </a:p>
          <a:p>
            <a:pPr algn="ctr" eaLnBrk="1" hangingPunct="1">
              <a:lnSpc>
                <a:spcPct val="90000"/>
              </a:lnSpc>
              <a:buFontTx/>
              <a:buNone/>
            </a:pPr>
            <a:r>
              <a:rPr lang="en-US" altLang="en-US" sz="2400" dirty="0"/>
              <a:t>I have the following financial relationships: </a:t>
            </a:r>
          </a:p>
          <a:p>
            <a:pPr eaLnBrk="1" hangingPunct="1">
              <a:lnSpc>
                <a:spcPct val="90000"/>
              </a:lnSpc>
              <a:buFontTx/>
              <a:buNone/>
            </a:pPr>
            <a:endParaRPr lang="en-US" altLang="en-US" sz="2400" u="sng" dirty="0"/>
          </a:p>
          <a:p>
            <a:pPr lvl="3" eaLnBrk="1" hangingPunct="1">
              <a:lnSpc>
                <a:spcPct val="90000"/>
              </a:lnSpc>
              <a:buFontTx/>
              <a:buNone/>
            </a:pPr>
            <a:r>
              <a:rPr lang="en-US" altLang="en-US" sz="1600" dirty="0"/>
              <a:t>	</a:t>
            </a:r>
            <a:r>
              <a:rPr lang="en-US" altLang="en-US" dirty="0"/>
              <a:t>Company Name	   Affiliation</a:t>
            </a:r>
            <a:r>
              <a:rPr lang="en-US" altLang="en-US" u="sng" dirty="0"/>
              <a:t>                                  </a:t>
            </a:r>
            <a:endParaRPr lang="en-US" altLang="en-US" dirty="0"/>
          </a:p>
          <a:p>
            <a:pPr lvl="3" eaLnBrk="1" hangingPunct="1">
              <a:lnSpc>
                <a:spcPct val="90000"/>
              </a:lnSpc>
              <a:buFontTx/>
              <a:buNone/>
            </a:pPr>
            <a:r>
              <a:rPr lang="en-US" altLang="en-US" dirty="0"/>
              <a:t>   AbbVie                      Spouse Employment/Shareholder</a:t>
            </a:r>
          </a:p>
          <a:p>
            <a:pPr lvl="3" eaLnBrk="1" hangingPunct="1">
              <a:lnSpc>
                <a:spcPct val="90000"/>
              </a:lnSpc>
              <a:buFontTx/>
              <a:buNone/>
            </a:pPr>
            <a:endParaRPr lang="en-US" altLang="en-US" dirty="0"/>
          </a:p>
          <a:p>
            <a:pPr lvl="3" eaLnBrk="1" hangingPunct="1">
              <a:lnSpc>
                <a:spcPct val="90000"/>
              </a:lnSpc>
            </a:pPr>
            <a:r>
              <a:rPr lang="en-US" altLang="en-US" dirty="0"/>
              <a:t> I will discuss off-label mediation uses</a:t>
            </a:r>
          </a:p>
        </p:txBody>
      </p:sp>
      <p:sp>
        <p:nvSpPr>
          <p:cNvPr id="15363" name="Line 4">
            <a:extLst>
              <a:ext uri="{FF2B5EF4-FFF2-40B4-BE49-F238E27FC236}">
                <a16:creationId xmlns:a16="http://schemas.microsoft.com/office/drawing/2014/main" id="{55F4F6DF-44F1-2249-91CF-0515D7A00565}"/>
              </a:ext>
            </a:extLst>
          </p:cNvPr>
          <p:cNvSpPr>
            <a:spLocks noChangeShapeType="1"/>
          </p:cNvSpPr>
          <p:nvPr/>
        </p:nvSpPr>
        <p:spPr bwMode="auto">
          <a:xfrm flipV="1">
            <a:off x="2044930" y="4189615"/>
            <a:ext cx="8013469" cy="498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68200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38CE-79CE-4E39-84D8-3C2FD8219DE0}"/>
              </a:ext>
            </a:extLst>
          </p:cNvPr>
          <p:cNvSpPr>
            <a:spLocks noGrp="1"/>
          </p:cNvSpPr>
          <p:nvPr>
            <p:ph type="title"/>
          </p:nvPr>
        </p:nvSpPr>
        <p:spPr/>
        <p:txBody>
          <a:bodyPr/>
          <a:lstStyle/>
          <a:p>
            <a:r>
              <a:rPr lang="en-US" dirty="0"/>
              <a:t>Osteoporosis Management</a:t>
            </a:r>
          </a:p>
        </p:txBody>
      </p:sp>
      <p:sp>
        <p:nvSpPr>
          <p:cNvPr id="5" name="Content Placeholder 4">
            <a:extLst>
              <a:ext uri="{FF2B5EF4-FFF2-40B4-BE49-F238E27FC236}">
                <a16:creationId xmlns:a16="http://schemas.microsoft.com/office/drawing/2014/main" id="{94449244-B4F6-498C-9012-E0B04249D9F3}"/>
              </a:ext>
            </a:extLst>
          </p:cNvPr>
          <p:cNvSpPr>
            <a:spLocks noGrp="1"/>
          </p:cNvSpPr>
          <p:nvPr>
            <p:ph sz="half" idx="1"/>
          </p:nvPr>
        </p:nvSpPr>
        <p:spPr>
          <a:xfrm>
            <a:off x="609600" y="1363851"/>
            <a:ext cx="5384800" cy="4552015"/>
          </a:xfrm>
        </p:spPr>
        <p:txBody>
          <a:bodyPr/>
          <a:lstStyle/>
          <a:p>
            <a:r>
              <a:rPr lang="en-US" sz="3600" dirty="0"/>
              <a:t>Non-pharmacologic</a:t>
            </a:r>
          </a:p>
          <a:p>
            <a:pPr lvl="1"/>
            <a:r>
              <a:rPr lang="en-US" sz="3600" dirty="0"/>
              <a:t>Diet with 1,000-1200 mg calcium and 800-1000 IU Vitamin D per day</a:t>
            </a:r>
          </a:p>
          <a:p>
            <a:pPr lvl="1"/>
            <a:r>
              <a:rPr lang="en-US" sz="3600" dirty="0"/>
              <a:t>Exercise</a:t>
            </a:r>
          </a:p>
          <a:p>
            <a:pPr lvl="1"/>
            <a:r>
              <a:rPr lang="en-US" sz="3600" dirty="0"/>
              <a:t>Minimize alcohol</a:t>
            </a:r>
          </a:p>
          <a:p>
            <a:pPr lvl="1"/>
            <a:r>
              <a:rPr lang="en-US" sz="3600" dirty="0"/>
              <a:t>Smoking Cessation</a:t>
            </a:r>
          </a:p>
        </p:txBody>
      </p:sp>
      <p:sp>
        <p:nvSpPr>
          <p:cNvPr id="6" name="Content Placeholder 5">
            <a:extLst>
              <a:ext uri="{FF2B5EF4-FFF2-40B4-BE49-F238E27FC236}">
                <a16:creationId xmlns:a16="http://schemas.microsoft.com/office/drawing/2014/main" id="{285B5A3F-DF08-43C6-A442-B1D02106CAFC}"/>
              </a:ext>
            </a:extLst>
          </p:cNvPr>
          <p:cNvSpPr>
            <a:spLocks noGrp="1"/>
          </p:cNvSpPr>
          <p:nvPr>
            <p:ph sz="half" idx="2"/>
          </p:nvPr>
        </p:nvSpPr>
        <p:spPr>
          <a:xfrm>
            <a:off x="6197600" y="1363851"/>
            <a:ext cx="5384800" cy="4025717"/>
          </a:xfrm>
        </p:spPr>
        <p:txBody>
          <a:bodyPr/>
          <a:lstStyle/>
          <a:p>
            <a:r>
              <a:rPr lang="en-US" sz="3600" dirty="0"/>
              <a:t>Pharmacologic</a:t>
            </a:r>
          </a:p>
          <a:p>
            <a:pPr lvl="1"/>
            <a:r>
              <a:rPr lang="en-US" sz="3600" dirty="0"/>
              <a:t>Oral Bisphosphonates</a:t>
            </a:r>
          </a:p>
          <a:p>
            <a:pPr lvl="1"/>
            <a:r>
              <a:rPr lang="en-US" sz="3600" dirty="0"/>
              <a:t>IV Bisphosphonates</a:t>
            </a:r>
          </a:p>
          <a:p>
            <a:pPr lvl="1"/>
            <a:r>
              <a:rPr lang="en-US" sz="3600" dirty="0"/>
              <a:t>Denosumab</a:t>
            </a:r>
          </a:p>
          <a:p>
            <a:pPr lvl="1"/>
            <a:r>
              <a:rPr lang="en-US" sz="3600" dirty="0"/>
              <a:t>Avoid hormonal therapies for sensitive cancer types</a:t>
            </a:r>
          </a:p>
        </p:txBody>
      </p:sp>
      <p:sp>
        <p:nvSpPr>
          <p:cNvPr id="7" name="TextBox 6">
            <a:extLst>
              <a:ext uri="{FF2B5EF4-FFF2-40B4-BE49-F238E27FC236}">
                <a16:creationId xmlns:a16="http://schemas.microsoft.com/office/drawing/2014/main" id="{EAC7CBBA-124A-4486-8603-2CF3DB1C55B2}"/>
              </a:ext>
            </a:extLst>
          </p:cNvPr>
          <p:cNvSpPr txBox="1"/>
          <p:nvPr/>
        </p:nvSpPr>
        <p:spPr>
          <a:xfrm>
            <a:off x="609600" y="6081486"/>
            <a:ext cx="7344229" cy="369332"/>
          </a:xfrm>
          <a:prstGeom prst="rect">
            <a:avLst/>
          </a:prstGeom>
          <a:noFill/>
        </p:spPr>
        <p:txBody>
          <a:bodyPr wrap="square" rtlCol="0">
            <a:spAutoFit/>
          </a:bodyPr>
          <a:lstStyle/>
          <a:p>
            <a:r>
              <a:rPr lang="en-US" dirty="0"/>
              <a:t>Shapiro CL, et al. J Clin Oncol. 2019;37:2916-2946</a:t>
            </a:r>
          </a:p>
        </p:txBody>
      </p:sp>
    </p:spTree>
    <p:extLst>
      <p:ext uri="{BB962C8B-B14F-4D97-AF65-F5344CB8AC3E}">
        <p14:creationId xmlns:p14="http://schemas.microsoft.com/office/powerpoint/2010/main" val="231955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3ACD-11B9-4346-83CE-08BAFC1EF75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E04D0D60-20C9-4810-A59A-5BA8F194A180}"/>
              </a:ext>
            </a:extLst>
          </p:cNvPr>
          <p:cNvSpPr>
            <a:spLocks noGrp="1"/>
          </p:cNvSpPr>
          <p:nvPr>
            <p:ph idx="1"/>
          </p:nvPr>
        </p:nvSpPr>
        <p:spPr>
          <a:xfrm>
            <a:off x="609600" y="1534332"/>
            <a:ext cx="10972800" cy="4379660"/>
          </a:xfrm>
        </p:spPr>
        <p:txBody>
          <a:bodyPr/>
          <a:lstStyle/>
          <a:p>
            <a:pPr marL="0" indent="0">
              <a:buNone/>
            </a:pPr>
            <a:r>
              <a:rPr lang="en-US" sz="2800" dirty="0"/>
              <a:t>YS is a 60 </a:t>
            </a:r>
            <a:r>
              <a:rPr lang="en-US" sz="2800" dirty="0" err="1"/>
              <a:t>yo</a:t>
            </a:r>
            <a:r>
              <a:rPr lang="en-US" sz="2800" dirty="0"/>
              <a:t> female undergoing adjuvant hormone therapy with anastrozole to reduce the risk of ER+ breast cancer recurrence.  The patient has been on therapy for about 4 months and during the follow-up visit with the Oncologist today complains of hot flashes and night sweats preventing a restful night of sleep.  What is the best option for management?</a:t>
            </a:r>
          </a:p>
          <a:p>
            <a:pPr marL="514350" indent="-514350">
              <a:buAutoNum type="alphaUcPeriod"/>
            </a:pPr>
            <a:r>
              <a:rPr lang="en-US" sz="2800" dirty="0"/>
              <a:t>Zolpidem 5 mg PO at bedtime as needed</a:t>
            </a:r>
          </a:p>
          <a:p>
            <a:pPr marL="514350" indent="-514350">
              <a:buAutoNum type="alphaUcPeriod"/>
            </a:pPr>
            <a:r>
              <a:rPr lang="en-US" sz="2800" dirty="0"/>
              <a:t>Bioidentical estrogen/progestin cream</a:t>
            </a:r>
          </a:p>
          <a:p>
            <a:pPr marL="514350" indent="-514350">
              <a:buAutoNum type="alphaUcPeriod"/>
            </a:pPr>
            <a:r>
              <a:rPr lang="en-US" sz="2800" dirty="0"/>
              <a:t>Venlafaxine 37.5 mg po daily  </a:t>
            </a:r>
          </a:p>
          <a:p>
            <a:pPr marL="514350" indent="-514350">
              <a:buAutoNum type="alphaUcPeriod"/>
            </a:pPr>
            <a:r>
              <a:rPr lang="en-US" sz="2800" dirty="0"/>
              <a:t>Black Cohosh 40 mg po bid</a:t>
            </a:r>
          </a:p>
        </p:txBody>
      </p:sp>
    </p:spTree>
    <p:extLst>
      <p:ext uri="{BB962C8B-B14F-4D97-AF65-F5344CB8AC3E}">
        <p14:creationId xmlns:p14="http://schemas.microsoft.com/office/powerpoint/2010/main" val="4076410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71CA-050D-4311-93CB-C7F9079DF40D}"/>
              </a:ext>
            </a:extLst>
          </p:cNvPr>
          <p:cNvSpPr>
            <a:spLocks noGrp="1"/>
          </p:cNvSpPr>
          <p:nvPr>
            <p:ph type="title"/>
          </p:nvPr>
        </p:nvSpPr>
        <p:spPr/>
        <p:txBody>
          <a:bodyPr/>
          <a:lstStyle/>
          <a:p>
            <a:r>
              <a:rPr lang="en-US" dirty="0"/>
              <a:t>Hot Flashes </a:t>
            </a:r>
          </a:p>
        </p:txBody>
      </p:sp>
      <p:sp>
        <p:nvSpPr>
          <p:cNvPr id="3" name="Content Placeholder 2">
            <a:extLst>
              <a:ext uri="{FF2B5EF4-FFF2-40B4-BE49-F238E27FC236}">
                <a16:creationId xmlns:a16="http://schemas.microsoft.com/office/drawing/2014/main" id="{4A8DD469-A034-4D4F-8F5F-942E4AB161B4}"/>
              </a:ext>
            </a:extLst>
          </p:cNvPr>
          <p:cNvSpPr>
            <a:spLocks noGrp="1"/>
          </p:cNvSpPr>
          <p:nvPr>
            <p:ph idx="1"/>
          </p:nvPr>
        </p:nvSpPr>
        <p:spPr>
          <a:xfrm>
            <a:off x="609600" y="1534332"/>
            <a:ext cx="10972800" cy="4607415"/>
          </a:xfrm>
        </p:spPr>
        <p:txBody>
          <a:bodyPr/>
          <a:lstStyle/>
          <a:p>
            <a:r>
              <a:rPr lang="en-US" sz="3600" dirty="0"/>
              <a:t>Approximately 50-80% men and women with prostate or breast cancer experience hot flashes </a:t>
            </a:r>
          </a:p>
          <a:p>
            <a:r>
              <a:rPr lang="en-US" sz="3600" dirty="0"/>
              <a:t>May result directly from drug’s mechanism of action or indirectly</a:t>
            </a:r>
          </a:p>
          <a:p>
            <a:pPr lvl="1"/>
            <a:r>
              <a:rPr lang="en-US" sz="3200" dirty="0"/>
              <a:t>Aromatase Inhibitors- block enzymatic conversion of androgens to estrogens</a:t>
            </a:r>
          </a:p>
          <a:p>
            <a:pPr lvl="1"/>
            <a:r>
              <a:rPr lang="en-US" sz="3200" dirty="0"/>
              <a:t>Chemotherapy/Radiation- may injure gonadal tissue resulting in reduced levels of sex hormone production</a:t>
            </a:r>
          </a:p>
        </p:txBody>
      </p:sp>
    </p:spTree>
    <p:extLst>
      <p:ext uri="{BB962C8B-B14F-4D97-AF65-F5344CB8AC3E}">
        <p14:creationId xmlns:p14="http://schemas.microsoft.com/office/powerpoint/2010/main" val="414084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5E39-878B-4F49-A2FA-21A22691591E}"/>
              </a:ext>
            </a:extLst>
          </p:cNvPr>
          <p:cNvSpPr>
            <a:spLocks noGrp="1"/>
          </p:cNvSpPr>
          <p:nvPr>
            <p:ph type="title"/>
          </p:nvPr>
        </p:nvSpPr>
        <p:spPr/>
        <p:txBody>
          <a:bodyPr/>
          <a:lstStyle/>
          <a:p>
            <a:r>
              <a:rPr lang="en-US" dirty="0"/>
              <a:t>Therapy Selection</a:t>
            </a:r>
          </a:p>
        </p:txBody>
      </p:sp>
      <p:sp>
        <p:nvSpPr>
          <p:cNvPr id="3" name="Content Placeholder 2">
            <a:extLst>
              <a:ext uri="{FF2B5EF4-FFF2-40B4-BE49-F238E27FC236}">
                <a16:creationId xmlns:a16="http://schemas.microsoft.com/office/drawing/2014/main" id="{FD9938F6-ADB5-438A-85E9-9766DE95CCF0}"/>
              </a:ext>
            </a:extLst>
          </p:cNvPr>
          <p:cNvSpPr>
            <a:spLocks noGrp="1"/>
          </p:cNvSpPr>
          <p:nvPr>
            <p:ph idx="1"/>
          </p:nvPr>
        </p:nvSpPr>
        <p:spPr>
          <a:xfrm>
            <a:off x="609600" y="1534332"/>
            <a:ext cx="10972800" cy="4444294"/>
          </a:xfrm>
        </p:spPr>
        <p:txBody>
          <a:bodyPr/>
          <a:lstStyle/>
          <a:p>
            <a:r>
              <a:rPr lang="en-US" dirty="0"/>
              <a:t>Assess the cancer type</a:t>
            </a:r>
          </a:p>
          <a:p>
            <a:pPr lvl="1"/>
            <a:r>
              <a:rPr lang="en-US" dirty="0"/>
              <a:t>Did the patient have a hormonally driven cancer?</a:t>
            </a:r>
          </a:p>
          <a:p>
            <a:pPr lvl="1"/>
            <a:r>
              <a:rPr lang="en-US" dirty="0"/>
              <a:t>Does the patient have a genetic mutation that may lead to hormonally driven cancer?</a:t>
            </a:r>
          </a:p>
          <a:p>
            <a:r>
              <a:rPr lang="en-US" dirty="0"/>
              <a:t>If the answer is yes to either, generally avoid hormonal therapies</a:t>
            </a:r>
          </a:p>
        </p:txBody>
      </p:sp>
    </p:spTree>
    <p:extLst>
      <p:ext uri="{BB962C8B-B14F-4D97-AF65-F5344CB8AC3E}">
        <p14:creationId xmlns:p14="http://schemas.microsoft.com/office/powerpoint/2010/main" val="138647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AE9D409-74D7-4FBC-A2FB-8CCBFA0EBCBC}"/>
              </a:ext>
            </a:extLst>
          </p:cNvPr>
          <p:cNvGraphicFramePr>
            <a:graphicFrameLocks noGrp="1"/>
          </p:cNvGraphicFramePr>
          <p:nvPr>
            <p:ph idx="1"/>
            <p:extLst>
              <p:ext uri="{D42A27DB-BD31-4B8C-83A1-F6EECF244321}">
                <p14:modId xmlns:p14="http://schemas.microsoft.com/office/powerpoint/2010/main" val="3987727958"/>
              </p:ext>
            </p:extLst>
          </p:nvPr>
        </p:nvGraphicFramePr>
        <p:xfrm>
          <a:off x="406400" y="823913"/>
          <a:ext cx="11175999" cy="4364694"/>
        </p:xfrm>
        <a:graphic>
          <a:graphicData uri="http://schemas.openxmlformats.org/drawingml/2006/table">
            <a:tbl>
              <a:tblPr firstRow="1" bandRow="1">
                <a:tableStyleId>{5C22544A-7EE6-4342-B048-85BDC9FD1C3A}</a:tableStyleId>
              </a:tblPr>
              <a:tblGrid>
                <a:gridCol w="3725333">
                  <a:extLst>
                    <a:ext uri="{9D8B030D-6E8A-4147-A177-3AD203B41FA5}">
                      <a16:colId xmlns:a16="http://schemas.microsoft.com/office/drawing/2014/main" val="265376770"/>
                    </a:ext>
                  </a:extLst>
                </a:gridCol>
                <a:gridCol w="3725333">
                  <a:extLst>
                    <a:ext uri="{9D8B030D-6E8A-4147-A177-3AD203B41FA5}">
                      <a16:colId xmlns:a16="http://schemas.microsoft.com/office/drawing/2014/main" val="3555199745"/>
                    </a:ext>
                  </a:extLst>
                </a:gridCol>
                <a:gridCol w="3725333">
                  <a:extLst>
                    <a:ext uri="{9D8B030D-6E8A-4147-A177-3AD203B41FA5}">
                      <a16:colId xmlns:a16="http://schemas.microsoft.com/office/drawing/2014/main" val="370765875"/>
                    </a:ext>
                  </a:extLst>
                </a:gridCol>
              </a:tblGrid>
              <a:tr h="631938">
                <a:tc>
                  <a:txBody>
                    <a:bodyPr/>
                    <a:lstStyle/>
                    <a:p>
                      <a:pPr algn="ctr"/>
                      <a:r>
                        <a:rPr lang="en-US" sz="2400" dirty="0"/>
                        <a:t>Hormonal (men)</a:t>
                      </a:r>
                    </a:p>
                  </a:txBody>
                  <a:tcPr/>
                </a:tc>
                <a:tc>
                  <a:txBody>
                    <a:bodyPr/>
                    <a:lstStyle/>
                    <a:p>
                      <a:pPr algn="ctr"/>
                      <a:r>
                        <a:rPr lang="en-US" sz="2400" dirty="0"/>
                        <a:t>Hormonal (women)</a:t>
                      </a:r>
                    </a:p>
                  </a:txBody>
                  <a:tcPr/>
                </a:tc>
                <a:tc>
                  <a:txBody>
                    <a:bodyPr/>
                    <a:lstStyle/>
                    <a:p>
                      <a:pPr algn="ctr"/>
                      <a:r>
                        <a:rPr lang="en-US" sz="2400" dirty="0"/>
                        <a:t>Non-Pharmacological</a:t>
                      </a:r>
                    </a:p>
                  </a:txBody>
                  <a:tcPr/>
                </a:tc>
                <a:extLst>
                  <a:ext uri="{0D108BD9-81ED-4DB2-BD59-A6C34878D82A}">
                    <a16:rowId xmlns:a16="http://schemas.microsoft.com/office/drawing/2014/main" val="653511867"/>
                  </a:ext>
                </a:extLst>
              </a:tr>
              <a:tr h="631938">
                <a:tc>
                  <a:txBody>
                    <a:bodyPr/>
                    <a:lstStyle/>
                    <a:p>
                      <a:r>
                        <a:rPr lang="en-US" sz="2400" dirty="0"/>
                        <a:t>Testosterone</a:t>
                      </a:r>
                    </a:p>
                  </a:txBody>
                  <a:tcPr/>
                </a:tc>
                <a:tc>
                  <a:txBody>
                    <a:bodyPr/>
                    <a:lstStyle/>
                    <a:p>
                      <a:r>
                        <a:rPr lang="en-US" sz="2400" dirty="0"/>
                        <a:t>Estrogens +/- Progestins (intact uterus)</a:t>
                      </a:r>
                    </a:p>
                  </a:txBody>
                  <a:tcPr/>
                </a:tc>
                <a:tc>
                  <a:txBody>
                    <a:bodyPr/>
                    <a:lstStyle/>
                    <a:p>
                      <a:r>
                        <a:rPr lang="en-US" sz="2400" dirty="0"/>
                        <a:t>Acupuncture</a:t>
                      </a:r>
                    </a:p>
                  </a:txBody>
                  <a:tcPr/>
                </a:tc>
                <a:extLst>
                  <a:ext uri="{0D108BD9-81ED-4DB2-BD59-A6C34878D82A}">
                    <a16:rowId xmlns:a16="http://schemas.microsoft.com/office/drawing/2014/main" val="286438"/>
                  </a:ext>
                </a:extLst>
              </a:tr>
              <a:tr h="631938">
                <a:tc>
                  <a:txBody>
                    <a:bodyPr/>
                    <a:lstStyle/>
                    <a:p>
                      <a:r>
                        <a:rPr lang="en-US" sz="2400" dirty="0"/>
                        <a:t>Medroxyprogesterone</a:t>
                      </a:r>
                    </a:p>
                  </a:txBody>
                  <a:tcPr/>
                </a:tc>
                <a:tc>
                  <a:txBody>
                    <a:bodyPr/>
                    <a:lstStyle/>
                    <a:p>
                      <a:r>
                        <a:rPr lang="en-US" sz="2400" dirty="0"/>
                        <a:t>Tissue Selective Estrogen Complex</a:t>
                      </a:r>
                    </a:p>
                  </a:txBody>
                  <a:tcPr/>
                </a:tc>
                <a:tc>
                  <a:txBody>
                    <a:bodyPr/>
                    <a:lstStyle/>
                    <a:p>
                      <a:r>
                        <a:rPr lang="en-US" sz="2400" dirty="0"/>
                        <a:t>Exercise</a:t>
                      </a:r>
                    </a:p>
                  </a:txBody>
                  <a:tcPr/>
                </a:tc>
                <a:extLst>
                  <a:ext uri="{0D108BD9-81ED-4DB2-BD59-A6C34878D82A}">
                    <a16:rowId xmlns:a16="http://schemas.microsoft.com/office/drawing/2014/main" val="2253909649"/>
                  </a:ext>
                </a:extLst>
              </a:tr>
              <a:tr h="631938">
                <a:tc>
                  <a:txBody>
                    <a:bodyPr/>
                    <a:lstStyle/>
                    <a:p>
                      <a:r>
                        <a:rPr lang="en-US" sz="2400" dirty="0"/>
                        <a:t>Cyproterone acetate</a:t>
                      </a:r>
                    </a:p>
                  </a:txBody>
                  <a:tcPr/>
                </a:tc>
                <a:tc>
                  <a:txBody>
                    <a:bodyPr/>
                    <a:lstStyle/>
                    <a:p>
                      <a:endParaRPr lang="en-US" sz="2400"/>
                    </a:p>
                  </a:txBody>
                  <a:tcPr/>
                </a:tc>
                <a:tc>
                  <a:txBody>
                    <a:bodyPr/>
                    <a:lstStyle/>
                    <a:p>
                      <a:r>
                        <a:rPr lang="en-US" sz="2400" dirty="0"/>
                        <a:t>Weight Loss (if needed)</a:t>
                      </a:r>
                    </a:p>
                  </a:txBody>
                  <a:tcPr/>
                </a:tc>
                <a:extLst>
                  <a:ext uri="{0D108BD9-81ED-4DB2-BD59-A6C34878D82A}">
                    <a16:rowId xmlns:a16="http://schemas.microsoft.com/office/drawing/2014/main" val="4108162807"/>
                  </a:ext>
                </a:extLst>
              </a:tr>
              <a:tr h="631938">
                <a:tc>
                  <a:txBody>
                    <a:bodyPr/>
                    <a:lstStyle/>
                    <a:p>
                      <a:r>
                        <a:rPr lang="en-US" sz="2400" dirty="0"/>
                        <a:t>Estrogens (e.g. diethylstilbestrol)</a:t>
                      </a:r>
                    </a:p>
                  </a:txBody>
                  <a:tcPr/>
                </a:tc>
                <a:tc>
                  <a:txBody>
                    <a:bodyPr/>
                    <a:lstStyle/>
                    <a:p>
                      <a:endParaRPr lang="en-US" sz="2400" dirty="0"/>
                    </a:p>
                  </a:txBody>
                  <a:tcPr/>
                </a:tc>
                <a:tc>
                  <a:txBody>
                    <a:bodyPr/>
                    <a:lstStyle/>
                    <a:p>
                      <a:r>
                        <a:rPr lang="en-US" sz="2400" dirty="0"/>
                        <a:t>Hypnosis</a:t>
                      </a:r>
                    </a:p>
                  </a:txBody>
                  <a:tcPr/>
                </a:tc>
                <a:extLst>
                  <a:ext uri="{0D108BD9-81ED-4DB2-BD59-A6C34878D82A}">
                    <a16:rowId xmlns:a16="http://schemas.microsoft.com/office/drawing/2014/main" val="2059853487"/>
                  </a:ext>
                </a:extLst>
              </a:tr>
              <a:tr h="631938">
                <a:tc>
                  <a:txBody>
                    <a:bodyPr/>
                    <a:lstStyle/>
                    <a:p>
                      <a:endParaRPr lang="en-US" sz="2400" dirty="0"/>
                    </a:p>
                  </a:txBody>
                  <a:tcPr/>
                </a:tc>
                <a:tc>
                  <a:txBody>
                    <a:bodyPr/>
                    <a:lstStyle/>
                    <a:p>
                      <a:endParaRPr lang="en-US" sz="2400"/>
                    </a:p>
                  </a:txBody>
                  <a:tcPr/>
                </a:tc>
                <a:tc>
                  <a:txBody>
                    <a:bodyPr/>
                    <a:lstStyle/>
                    <a:p>
                      <a:r>
                        <a:rPr lang="en-US" sz="2400" dirty="0"/>
                        <a:t>Cognitive Behavioral Therapies</a:t>
                      </a:r>
                    </a:p>
                  </a:txBody>
                  <a:tcPr/>
                </a:tc>
                <a:extLst>
                  <a:ext uri="{0D108BD9-81ED-4DB2-BD59-A6C34878D82A}">
                    <a16:rowId xmlns:a16="http://schemas.microsoft.com/office/drawing/2014/main" val="516373058"/>
                  </a:ext>
                </a:extLst>
              </a:tr>
            </a:tbl>
          </a:graphicData>
        </a:graphic>
      </p:graphicFrame>
      <p:sp>
        <p:nvSpPr>
          <p:cNvPr id="6" name="TextBox 5">
            <a:extLst>
              <a:ext uri="{FF2B5EF4-FFF2-40B4-BE49-F238E27FC236}">
                <a16:creationId xmlns:a16="http://schemas.microsoft.com/office/drawing/2014/main" id="{B03BF27C-DA34-47E3-9906-9E16D3196A14}"/>
              </a:ext>
            </a:extLst>
          </p:cNvPr>
          <p:cNvSpPr txBox="1"/>
          <p:nvPr/>
        </p:nvSpPr>
        <p:spPr>
          <a:xfrm>
            <a:off x="406394" y="5341250"/>
            <a:ext cx="10972800" cy="830997"/>
          </a:xfrm>
          <a:prstGeom prst="rect">
            <a:avLst/>
          </a:prstGeom>
          <a:noFill/>
        </p:spPr>
        <p:txBody>
          <a:bodyPr wrap="square" rtlCol="0">
            <a:spAutoFit/>
          </a:bodyPr>
          <a:lstStyle/>
          <a:p>
            <a:r>
              <a:rPr lang="en-US" sz="2400" b="1" dirty="0"/>
              <a:t>Just Say No to Herbals!  Limited evidence showing effectiveness and these may contribute to toxicities and drug interactions (e.g. tamoxifen) </a:t>
            </a:r>
          </a:p>
        </p:txBody>
      </p:sp>
    </p:spTree>
    <p:extLst>
      <p:ext uri="{BB962C8B-B14F-4D97-AF65-F5344CB8AC3E}">
        <p14:creationId xmlns:p14="http://schemas.microsoft.com/office/powerpoint/2010/main" val="220484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27995-4AAC-4875-BC19-8BE3C91E92FC}"/>
              </a:ext>
            </a:extLst>
          </p:cNvPr>
          <p:cNvSpPr txBox="1"/>
          <p:nvPr/>
        </p:nvSpPr>
        <p:spPr>
          <a:xfrm>
            <a:off x="159658" y="6270171"/>
            <a:ext cx="7808686" cy="646331"/>
          </a:xfrm>
          <a:prstGeom prst="rect">
            <a:avLst/>
          </a:prstGeom>
          <a:noFill/>
        </p:spPr>
        <p:txBody>
          <a:bodyPr wrap="square" rtlCol="0">
            <a:spAutoFit/>
          </a:bodyPr>
          <a:lstStyle/>
          <a:p>
            <a:r>
              <a:rPr lang="en-US" dirty="0"/>
              <a:t>NCCN Survivorship Guideline V1.2020 </a:t>
            </a:r>
            <a:r>
              <a:rPr lang="en-US" dirty="0">
                <a:hlinkClick r:id="rId3"/>
              </a:rPr>
              <a:t>https://www.nccn.org/professionals/physician_gls/pdf/survivorship.pdf</a:t>
            </a:r>
            <a:r>
              <a:rPr lang="en-US" dirty="0"/>
              <a:t>. Viewed on 5.31.2020</a:t>
            </a:r>
          </a:p>
        </p:txBody>
      </p:sp>
      <p:sp>
        <p:nvSpPr>
          <p:cNvPr id="6" name="Content Placeholder 5">
            <a:extLst>
              <a:ext uri="{FF2B5EF4-FFF2-40B4-BE49-F238E27FC236}">
                <a16:creationId xmlns:a16="http://schemas.microsoft.com/office/drawing/2014/main" id="{5BA892C4-BFB6-544B-9FA3-14E150992717}"/>
              </a:ext>
            </a:extLst>
          </p:cNvPr>
          <p:cNvSpPr>
            <a:spLocks noGrp="1"/>
          </p:cNvSpPr>
          <p:nvPr>
            <p:ph idx="1"/>
          </p:nvPr>
        </p:nvSpPr>
        <p:spPr>
          <a:xfrm>
            <a:off x="667871" y="1672644"/>
            <a:ext cx="10972800" cy="4597527"/>
          </a:xfrm>
        </p:spPr>
        <p:txBody>
          <a:bodyPr/>
          <a:lstStyle/>
          <a:p>
            <a:endParaRPr lang="en-US" dirty="0"/>
          </a:p>
        </p:txBody>
      </p:sp>
      <p:pic>
        <p:nvPicPr>
          <p:cNvPr id="7" name="Picture 6">
            <a:extLst>
              <a:ext uri="{FF2B5EF4-FFF2-40B4-BE49-F238E27FC236}">
                <a16:creationId xmlns:a16="http://schemas.microsoft.com/office/drawing/2014/main" id="{46EF18F5-B58B-FA47-B375-CCB4E2BE0014}"/>
              </a:ext>
            </a:extLst>
          </p:cNvPr>
          <p:cNvPicPr>
            <a:picLocks noChangeAspect="1"/>
          </p:cNvPicPr>
          <p:nvPr/>
        </p:nvPicPr>
        <p:blipFill>
          <a:blip r:embed="rId4"/>
          <a:stretch>
            <a:fillRect/>
          </a:stretch>
        </p:blipFill>
        <p:spPr>
          <a:xfrm>
            <a:off x="931582" y="177427"/>
            <a:ext cx="9575800" cy="5803900"/>
          </a:xfrm>
          <a:prstGeom prst="rect">
            <a:avLst/>
          </a:prstGeom>
        </p:spPr>
      </p:pic>
      <p:sp>
        <p:nvSpPr>
          <p:cNvPr id="9" name="Title 8">
            <a:extLst>
              <a:ext uri="{FF2B5EF4-FFF2-40B4-BE49-F238E27FC236}">
                <a16:creationId xmlns:a16="http://schemas.microsoft.com/office/drawing/2014/main" id="{C06F5F63-2672-0C4D-973E-327CC257819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3085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7F1C-DD6D-481A-B250-9D973EBBFE00}"/>
              </a:ext>
            </a:extLst>
          </p:cNvPr>
          <p:cNvSpPr>
            <a:spLocks noGrp="1"/>
          </p:cNvSpPr>
          <p:nvPr>
            <p:ph type="title"/>
          </p:nvPr>
        </p:nvSpPr>
        <p:spPr/>
        <p:txBody>
          <a:bodyPr/>
          <a:lstStyle/>
          <a:p>
            <a:r>
              <a:rPr lang="en-US" dirty="0"/>
              <a:t>Key Counseling Points</a:t>
            </a:r>
          </a:p>
        </p:txBody>
      </p:sp>
      <p:sp>
        <p:nvSpPr>
          <p:cNvPr id="3" name="Content Placeholder 2">
            <a:extLst>
              <a:ext uri="{FF2B5EF4-FFF2-40B4-BE49-F238E27FC236}">
                <a16:creationId xmlns:a16="http://schemas.microsoft.com/office/drawing/2014/main" id="{F02E5865-9C4E-4985-B16D-8286A31007A3}"/>
              </a:ext>
            </a:extLst>
          </p:cNvPr>
          <p:cNvSpPr>
            <a:spLocks noGrp="1"/>
          </p:cNvSpPr>
          <p:nvPr>
            <p:ph idx="1"/>
          </p:nvPr>
        </p:nvSpPr>
        <p:spPr>
          <a:xfrm>
            <a:off x="609600" y="1534332"/>
            <a:ext cx="10972800" cy="4739759"/>
          </a:xfrm>
        </p:spPr>
        <p:txBody>
          <a:bodyPr/>
          <a:lstStyle/>
          <a:p>
            <a:r>
              <a:rPr lang="en-US" dirty="0"/>
              <a:t>Set expectations</a:t>
            </a:r>
          </a:p>
          <a:p>
            <a:pPr lvl="1"/>
            <a:r>
              <a:rPr lang="en-US" dirty="0"/>
              <a:t>How much this may reduce hot flashes</a:t>
            </a:r>
          </a:p>
          <a:p>
            <a:pPr lvl="1"/>
            <a:r>
              <a:rPr lang="en-US" dirty="0"/>
              <a:t>When will this occur</a:t>
            </a:r>
          </a:p>
          <a:p>
            <a:r>
              <a:rPr lang="en-US" dirty="0"/>
              <a:t>Counsel on common adverse events and optimize dosing accordingly</a:t>
            </a:r>
          </a:p>
          <a:p>
            <a:r>
              <a:rPr lang="en-US" dirty="0"/>
              <a:t>Follow-up and adapt treatment</a:t>
            </a:r>
          </a:p>
        </p:txBody>
      </p:sp>
    </p:spTree>
    <p:extLst>
      <p:ext uri="{BB962C8B-B14F-4D97-AF65-F5344CB8AC3E}">
        <p14:creationId xmlns:p14="http://schemas.microsoft.com/office/powerpoint/2010/main" val="90982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914BEA-65EC-4AF7-AA74-79E28558C7EB}"/>
              </a:ext>
            </a:extLst>
          </p:cNvPr>
          <p:cNvSpPr>
            <a:spLocks noGrp="1"/>
          </p:cNvSpPr>
          <p:nvPr>
            <p:ph type="title"/>
          </p:nvPr>
        </p:nvSpPr>
        <p:spPr/>
        <p:txBody>
          <a:bodyPr/>
          <a:lstStyle/>
          <a:p>
            <a:r>
              <a:rPr lang="en-US" dirty="0"/>
              <a:t>Immune Checkpoint Inhibitor (ICI) Toxicities</a:t>
            </a:r>
          </a:p>
        </p:txBody>
      </p:sp>
      <p:sp>
        <p:nvSpPr>
          <p:cNvPr id="3" name="Text Placeholder 2">
            <a:extLst>
              <a:ext uri="{FF2B5EF4-FFF2-40B4-BE49-F238E27FC236}">
                <a16:creationId xmlns:a16="http://schemas.microsoft.com/office/drawing/2014/main" id="{54930BC5-951C-CA47-85A9-CBE493B903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6871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34412-BA31-4F62-908E-E41F35E72CC6}"/>
              </a:ext>
            </a:extLst>
          </p:cNvPr>
          <p:cNvSpPr>
            <a:spLocks noGrp="1"/>
          </p:cNvSpPr>
          <p:nvPr>
            <p:ph type="title"/>
          </p:nvPr>
        </p:nvSpPr>
        <p:spPr/>
        <p:txBody>
          <a:bodyPr/>
          <a:lstStyle/>
          <a:p>
            <a:r>
              <a:rPr lang="en-US" dirty="0"/>
              <a:t>Immune Therapies</a:t>
            </a:r>
          </a:p>
        </p:txBody>
      </p:sp>
      <p:sp>
        <p:nvSpPr>
          <p:cNvPr id="5" name="Content Placeholder 4">
            <a:extLst>
              <a:ext uri="{FF2B5EF4-FFF2-40B4-BE49-F238E27FC236}">
                <a16:creationId xmlns:a16="http://schemas.microsoft.com/office/drawing/2014/main" id="{294F1B12-3E37-4405-B293-E625F0DC9B60}"/>
              </a:ext>
            </a:extLst>
          </p:cNvPr>
          <p:cNvSpPr>
            <a:spLocks noGrp="1"/>
          </p:cNvSpPr>
          <p:nvPr>
            <p:ph idx="1"/>
          </p:nvPr>
        </p:nvSpPr>
        <p:spPr/>
        <p:txBody>
          <a:bodyPr>
            <a:normAutofit fontScale="70000" lnSpcReduction="20000"/>
          </a:bodyPr>
          <a:lstStyle/>
          <a:p>
            <a:r>
              <a:rPr lang="en-US" dirty="0"/>
              <a:t>Based on immunosurveillance: immune system’s ability to screen for, recognize and respond to foreign pathogens or abnormal cells</a:t>
            </a:r>
          </a:p>
          <a:p>
            <a:r>
              <a:rPr lang="en-US" dirty="0"/>
              <a:t>Phasic scenario</a:t>
            </a:r>
          </a:p>
          <a:p>
            <a:pPr lvl="1"/>
            <a:r>
              <a:rPr lang="en-US" dirty="0"/>
              <a:t>Elimination-immunogenic tumor is eliminated</a:t>
            </a:r>
          </a:p>
          <a:p>
            <a:pPr lvl="1"/>
            <a:r>
              <a:rPr lang="en-US" dirty="0"/>
              <a:t>Equilibrium- immune systems is unable to completely eliminate the tumor and remains present without progression or metastases</a:t>
            </a:r>
          </a:p>
          <a:p>
            <a:pPr lvl="1"/>
            <a:r>
              <a:rPr lang="en-US" dirty="0"/>
              <a:t>Escape-following additional mutations</a:t>
            </a:r>
          </a:p>
          <a:p>
            <a:pPr marL="0" indent="0">
              <a:buNone/>
            </a:pPr>
            <a:endParaRPr lang="en-US" dirty="0"/>
          </a:p>
          <a:p>
            <a:r>
              <a:rPr lang="en-US" dirty="0"/>
              <a:t>Not new, just rapidly expanding in recent years</a:t>
            </a:r>
          </a:p>
          <a:p>
            <a:pPr lvl="1"/>
            <a:r>
              <a:rPr lang="en-US" dirty="0"/>
              <a:t>Better therapeutic index</a:t>
            </a:r>
          </a:p>
          <a:p>
            <a:pPr lvl="1"/>
            <a:endParaRPr lang="en-US" dirty="0"/>
          </a:p>
        </p:txBody>
      </p:sp>
    </p:spTree>
    <p:extLst>
      <p:ext uri="{BB962C8B-B14F-4D97-AF65-F5344CB8AC3E}">
        <p14:creationId xmlns:p14="http://schemas.microsoft.com/office/powerpoint/2010/main" val="1186341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3D067A-FF5D-A349-AF9E-D61AA9E71DF0}"/>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99158A89-B8D1-0F44-A4E3-7EB8B6AE4F30}"/>
              </a:ext>
            </a:extLst>
          </p:cNvPr>
          <p:cNvSpPr txBox="1"/>
          <p:nvPr/>
        </p:nvSpPr>
        <p:spPr>
          <a:xfrm>
            <a:off x="702365" y="6453809"/>
            <a:ext cx="9607826" cy="276999"/>
          </a:xfrm>
          <a:prstGeom prst="rect">
            <a:avLst/>
          </a:prstGeom>
          <a:noFill/>
        </p:spPr>
        <p:txBody>
          <a:bodyPr wrap="square" rtlCol="0">
            <a:spAutoFit/>
          </a:bodyPr>
          <a:lstStyle/>
          <a:p>
            <a:r>
              <a:rPr lang="en-US" sz="1200" dirty="0" err="1"/>
              <a:t>Chae</a:t>
            </a:r>
            <a:r>
              <a:rPr lang="en-US" sz="1200" dirty="0"/>
              <a:t> YK, et al. J </a:t>
            </a:r>
            <a:r>
              <a:rPr lang="en-US" sz="1200" dirty="0" err="1"/>
              <a:t>ImmunoTher</a:t>
            </a:r>
            <a:r>
              <a:rPr lang="en-US" sz="1200" dirty="0"/>
              <a:t> Cancer. 2018;6:39</a:t>
            </a:r>
          </a:p>
        </p:txBody>
      </p:sp>
      <p:pic>
        <p:nvPicPr>
          <p:cNvPr id="5" name="Picture 4">
            <a:extLst>
              <a:ext uri="{FF2B5EF4-FFF2-40B4-BE49-F238E27FC236}">
                <a16:creationId xmlns:a16="http://schemas.microsoft.com/office/drawing/2014/main" id="{7A5BDCB3-037F-5545-BE18-FE3F18C91F1A}"/>
              </a:ext>
            </a:extLst>
          </p:cNvPr>
          <p:cNvPicPr>
            <a:picLocks noChangeAspect="1"/>
          </p:cNvPicPr>
          <p:nvPr/>
        </p:nvPicPr>
        <p:blipFill>
          <a:blip r:embed="rId3"/>
          <a:stretch>
            <a:fillRect/>
          </a:stretch>
        </p:blipFill>
        <p:spPr>
          <a:xfrm>
            <a:off x="1395055" y="468650"/>
            <a:ext cx="9607825" cy="5490186"/>
          </a:xfrm>
          <a:prstGeom prst="rect">
            <a:avLst/>
          </a:prstGeom>
        </p:spPr>
      </p:pic>
      <p:sp>
        <p:nvSpPr>
          <p:cNvPr id="7" name="Title 6">
            <a:extLst>
              <a:ext uri="{FF2B5EF4-FFF2-40B4-BE49-F238E27FC236}">
                <a16:creationId xmlns:a16="http://schemas.microsoft.com/office/drawing/2014/main" id="{FA1F1935-5233-4493-9D3E-64A2C81150D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2069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7DFF-3CFA-9F43-9862-5AC2B6FCA0F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DF0D6B9-D46A-8A4F-818D-EF5AC283C13B}"/>
              </a:ext>
            </a:extLst>
          </p:cNvPr>
          <p:cNvSpPr>
            <a:spLocks noGrp="1"/>
          </p:cNvSpPr>
          <p:nvPr>
            <p:ph idx="1"/>
          </p:nvPr>
        </p:nvSpPr>
        <p:spPr>
          <a:xfrm>
            <a:off x="609600" y="1534332"/>
            <a:ext cx="10972800" cy="4884414"/>
          </a:xfrm>
        </p:spPr>
        <p:txBody>
          <a:bodyPr/>
          <a:lstStyle/>
          <a:p>
            <a:r>
              <a:rPr lang="en-US" sz="3600" dirty="0"/>
              <a:t>Recall late onset side effects associated with cytotoxic chemotherapy and oral cancer therapies</a:t>
            </a:r>
          </a:p>
          <a:p>
            <a:r>
              <a:rPr lang="en-US" sz="3600" dirty="0"/>
              <a:t>Explain the mechanisms of action of immune checkpoint inhibitors (ICI)</a:t>
            </a:r>
          </a:p>
          <a:p>
            <a:r>
              <a:rPr lang="en-US" sz="3600" dirty="0"/>
              <a:t>Describe late-onset toxicities associated with immune checkpoint inhibitors</a:t>
            </a:r>
          </a:p>
          <a:p>
            <a:r>
              <a:rPr lang="en-US" sz="3600" dirty="0"/>
              <a:t>Summarize management recommendations for immune checkpoint inhibitor toxicities </a:t>
            </a:r>
          </a:p>
        </p:txBody>
      </p:sp>
    </p:spTree>
    <p:extLst>
      <p:ext uri="{BB962C8B-B14F-4D97-AF65-F5344CB8AC3E}">
        <p14:creationId xmlns:p14="http://schemas.microsoft.com/office/powerpoint/2010/main" val="3403218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4AE7-3263-6C40-9987-2425C78FF8FC}"/>
              </a:ext>
            </a:extLst>
          </p:cNvPr>
          <p:cNvSpPr>
            <a:spLocks noGrp="1"/>
          </p:cNvSpPr>
          <p:nvPr>
            <p:ph type="title"/>
          </p:nvPr>
        </p:nvSpPr>
        <p:spPr/>
        <p:txBody>
          <a:bodyPr/>
          <a:lstStyle/>
          <a:p>
            <a:r>
              <a:rPr lang="en-US" dirty="0"/>
              <a:t>Approved ICI Treatments [Approvals]</a:t>
            </a:r>
          </a:p>
        </p:txBody>
      </p:sp>
      <p:graphicFrame>
        <p:nvGraphicFramePr>
          <p:cNvPr id="4" name="Content Placeholder 3">
            <a:extLst>
              <a:ext uri="{FF2B5EF4-FFF2-40B4-BE49-F238E27FC236}">
                <a16:creationId xmlns:a16="http://schemas.microsoft.com/office/drawing/2014/main" id="{4CC0B3A5-E532-8249-9D1A-B644388EAF72}"/>
              </a:ext>
            </a:extLst>
          </p:cNvPr>
          <p:cNvGraphicFramePr>
            <a:graphicFrameLocks noGrp="1"/>
          </p:cNvGraphicFramePr>
          <p:nvPr>
            <p:ph idx="1"/>
            <p:extLst>
              <p:ext uri="{D42A27DB-BD31-4B8C-83A1-F6EECF244321}">
                <p14:modId xmlns:p14="http://schemas.microsoft.com/office/powerpoint/2010/main" val="3458644827"/>
              </p:ext>
            </p:extLst>
          </p:nvPr>
        </p:nvGraphicFramePr>
        <p:xfrm>
          <a:off x="391884" y="1845127"/>
          <a:ext cx="11292114" cy="3699332"/>
        </p:xfrm>
        <a:graphic>
          <a:graphicData uri="http://schemas.openxmlformats.org/drawingml/2006/table">
            <a:tbl>
              <a:tblPr firstRow="1" bandRow="1">
                <a:tableStyleId>{5C22544A-7EE6-4342-B048-85BDC9FD1C3A}</a:tableStyleId>
              </a:tblPr>
              <a:tblGrid>
                <a:gridCol w="3764038">
                  <a:extLst>
                    <a:ext uri="{9D8B030D-6E8A-4147-A177-3AD203B41FA5}">
                      <a16:colId xmlns:a16="http://schemas.microsoft.com/office/drawing/2014/main" val="2720194533"/>
                    </a:ext>
                  </a:extLst>
                </a:gridCol>
                <a:gridCol w="3764038">
                  <a:extLst>
                    <a:ext uri="{9D8B030D-6E8A-4147-A177-3AD203B41FA5}">
                      <a16:colId xmlns:a16="http://schemas.microsoft.com/office/drawing/2014/main" val="3855280769"/>
                    </a:ext>
                  </a:extLst>
                </a:gridCol>
                <a:gridCol w="3764038">
                  <a:extLst>
                    <a:ext uri="{9D8B030D-6E8A-4147-A177-3AD203B41FA5}">
                      <a16:colId xmlns:a16="http://schemas.microsoft.com/office/drawing/2014/main" val="2438210832"/>
                    </a:ext>
                  </a:extLst>
                </a:gridCol>
              </a:tblGrid>
              <a:tr h="924833">
                <a:tc>
                  <a:txBody>
                    <a:bodyPr/>
                    <a:lstStyle/>
                    <a:p>
                      <a:pPr algn="ctr"/>
                      <a:r>
                        <a:rPr lang="en-US" sz="2800" dirty="0"/>
                        <a:t>CTLA-4</a:t>
                      </a:r>
                    </a:p>
                  </a:txBody>
                  <a:tcPr/>
                </a:tc>
                <a:tc>
                  <a:txBody>
                    <a:bodyPr/>
                    <a:lstStyle/>
                    <a:p>
                      <a:pPr algn="ctr"/>
                      <a:r>
                        <a:rPr lang="en-US" sz="2800" dirty="0"/>
                        <a:t>PD-1</a:t>
                      </a:r>
                    </a:p>
                  </a:txBody>
                  <a:tcPr/>
                </a:tc>
                <a:tc>
                  <a:txBody>
                    <a:bodyPr/>
                    <a:lstStyle/>
                    <a:p>
                      <a:pPr algn="ctr"/>
                      <a:r>
                        <a:rPr lang="en-US" sz="2800" dirty="0"/>
                        <a:t>PD-L1</a:t>
                      </a:r>
                    </a:p>
                  </a:txBody>
                  <a:tcPr/>
                </a:tc>
                <a:extLst>
                  <a:ext uri="{0D108BD9-81ED-4DB2-BD59-A6C34878D82A}">
                    <a16:rowId xmlns:a16="http://schemas.microsoft.com/office/drawing/2014/main" val="649533457"/>
                  </a:ext>
                </a:extLst>
              </a:tr>
              <a:tr h="924833">
                <a:tc>
                  <a:txBody>
                    <a:bodyPr/>
                    <a:lstStyle/>
                    <a:p>
                      <a:pPr algn="ctr"/>
                      <a:r>
                        <a:rPr lang="en-US" sz="2800" dirty="0"/>
                        <a:t>Ipilimumab (2011)[5]*</a:t>
                      </a:r>
                    </a:p>
                  </a:txBody>
                  <a:tcPr/>
                </a:tc>
                <a:tc>
                  <a:txBody>
                    <a:bodyPr/>
                    <a:lstStyle/>
                    <a:p>
                      <a:pPr algn="ctr"/>
                      <a:r>
                        <a:rPr lang="en-US" sz="2800" dirty="0"/>
                        <a:t>Nivolumab (2014)[11]*</a:t>
                      </a:r>
                    </a:p>
                  </a:txBody>
                  <a:tcPr/>
                </a:tc>
                <a:tc>
                  <a:txBody>
                    <a:bodyPr/>
                    <a:lstStyle/>
                    <a:p>
                      <a:pPr algn="ctr"/>
                      <a:r>
                        <a:rPr lang="en-US" sz="2800" dirty="0" err="1"/>
                        <a:t>Atezolizumab</a:t>
                      </a:r>
                      <a:r>
                        <a:rPr lang="en-US" sz="2800" dirty="0"/>
                        <a:t> (2016)[6]</a:t>
                      </a:r>
                    </a:p>
                  </a:txBody>
                  <a:tcPr/>
                </a:tc>
                <a:extLst>
                  <a:ext uri="{0D108BD9-81ED-4DB2-BD59-A6C34878D82A}">
                    <a16:rowId xmlns:a16="http://schemas.microsoft.com/office/drawing/2014/main" val="227711033"/>
                  </a:ext>
                </a:extLst>
              </a:tr>
              <a:tr h="924833">
                <a:tc>
                  <a:txBody>
                    <a:bodyPr/>
                    <a:lstStyle/>
                    <a:p>
                      <a:pPr algn="ctr"/>
                      <a:endParaRPr lang="en-US" sz="2800"/>
                    </a:p>
                  </a:txBody>
                  <a:tcPr/>
                </a:tc>
                <a:tc>
                  <a:txBody>
                    <a:bodyPr/>
                    <a:lstStyle/>
                    <a:p>
                      <a:pPr algn="ctr"/>
                      <a:r>
                        <a:rPr lang="en-US" sz="2800" dirty="0"/>
                        <a:t>Pembrolizumab (2014)[23]</a:t>
                      </a:r>
                    </a:p>
                  </a:txBody>
                  <a:tcPr/>
                </a:tc>
                <a:tc>
                  <a:txBody>
                    <a:bodyPr/>
                    <a:lstStyle/>
                    <a:p>
                      <a:pPr algn="ctr"/>
                      <a:r>
                        <a:rPr lang="en-US" sz="2800" dirty="0" err="1"/>
                        <a:t>Avelumab</a:t>
                      </a:r>
                      <a:r>
                        <a:rPr lang="en-US" sz="2800" dirty="0"/>
                        <a:t> (2017)[3]</a:t>
                      </a:r>
                    </a:p>
                  </a:txBody>
                  <a:tcPr/>
                </a:tc>
                <a:extLst>
                  <a:ext uri="{0D108BD9-81ED-4DB2-BD59-A6C34878D82A}">
                    <a16:rowId xmlns:a16="http://schemas.microsoft.com/office/drawing/2014/main" val="518493032"/>
                  </a:ext>
                </a:extLst>
              </a:tr>
              <a:tr h="924833">
                <a:tc>
                  <a:txBody>
                    <a:bodyPr/>
                    <a:lstStyle/>
                    <a:p>
                      <a:pPr algn="ctr"/>
                      <a:endParaRPr lang="en-US" sz="2800" dirty="0"/>
                    </a:p>
                  </a:txBody>
                  <a:tcPr/>
                </a:tc>
                <a:tc>
                  <a:txBody>
                    <a:bodyPr/>
                    <a:lstStyle/>
                    <a:p>
                      <a:pPr algn="ctr"/>
                      <a:r>
                        <a:rPr lang="en-US" sz="2800" dirty="0" err="1"/>
                        <a:t>Cemiplimab-rwlc</a:t>
                      </a:r>
                      <a:r>
                        <a:rPr lang="en-US" sz="2800" dirty="0"/>
                        <a:t> (2018)[1]</a:t>
                      </a:r>
                    </a:p>
                  </a:txBody>
                  <a:tcPr/>
                </a:tc>
                <a:tc>
                  <a:txBody>
                    <a:bodyPr/>
                    <a:lstStyle/>
                    <a:p>
                      <a:pPr algn="ctr"/>
                      <a:r>
                        <a:rPr lang="en-US" sz="2800" dirty="0" err="1"/>
                        <a:t>Durvalumab</a:t>
                      </a:r>
                      <a:r>
                        <a:rPr lang="en-US" sz="2800" dirty="0"/>
                        <a:t> (2017)[3]</a:t>
                      </a:r>
                    </a:p>
                  </a:txBody>
                  <a:tcPr/>
                </a:tc>
                <a:extLst>
                  <a:ext uri="{0D108BD9-81ED-4DB2-BD59-A6C34878D82A}">
                    <a16:rowId xmlns:a16="http://schemas.microsoft.com/office/drawing/2014/main" val="2544073982"/>
                  </a:ext>
                </a:extLst>
              </a:tr>
            </a:tbl>
          </a:graphicData>
        </a:graphic>
      </p:graphicFrame>
      <p:sp>
        <p:nvSpPr>
          <p:cNvPr id="5" name="TextBox 4">
            <a:extLst>
              <a:ext uri="{FF2B5EF4-FFF2-40B4-BE49-F238E27FC236}">
                <a16:creationId xmlns:a16="http://schemas.microsoft.com/office/drawing/2014/main" id="{03829C6F-F226-47B4-8A29-A0FD0A668C00}"/>
              </a:ext>
            </a:extLst>
          </p:cNvPr>
          <p:cNvSpPr txBox="1"/>
          <p:nvPr/>
        </p:nvSpPr>
        <p:spPr>
          <a:xfrm>
            <a:off x="521344" y="5823505"/>
            <a:ext cx="10039012" cy="461665"/>
          </a:xfrm>
          <a:prstGeom prst="rect">
            <a:avLst/>
          </a:prstGeom>
          <a:noFill/>
        </p:spPr>
        <p:txBody>
          <a:bodyPr wrap="square" rtlCol="0">
            <a:spAutoFit/>
          </a:bodyPr>
          <a:lstStyle/>
          <a:p>
            <a:r>
              <a:rPr lang="en-US" sz="2400" dirty="0"/>
              <a:t>*Ipilimumab and nivolumab are approved in some combinations</a:t>
            </a:r>
          </a:p>
        </p:txBody>
      </p:sp>
    </p:spTree>
    <p:extLst>
      <p:ext uri="{BB962C8B-B14F-4D97-AF65-F5344CB8AC3E}">
        <p14:creationId xmlns:p14="http://schemas.microsoft.com/office/powerpoint/2010/main" val="1125538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5277-3F35-1842-A997-0F4E55818371}"/>
              </a:ext>
            </a:extLst>
          </p:cNvPr>
          <p:cNvSpPr>
            <a:spLocks noGrp="1"/>
          </p:cNvSpPr>
          <p:nvPr>
            <p:ph type="title"/>
          </p:nvPr>
        </p:nvSpPr>
        <p:spPr/>
        <p:txBody>
          <a:bodyPr/>
          <a:lstStyle/>
          <a:p>
            <a:r>
              <a:rPr lang="en-US" dirty="0"/>
              <a:t>Grading Cancer Therapy Toxicity</a:t>
            </a:r>
          </a:p>
        </p:txBody>
      </p:sp>
      <p:sp>
        <p:nvSpPr>
          <p:cNvPr id="3" name="Content Placeholder 2">
            <a:extLst>
              <a:ext uri="{FF2B5EF4-FFF2-40B4-BE49-F238E27FC236}">
                <a16:creationId xmlns:a16="http://schemas.microsoft.com/office/drawing/2014/main" id="{F016FB8D-BE8A-AD4B-B305-1CCAA65797C1}"/>
              </a:ext>
            </a:extLst>
          </p:cNvPr>
          <p:cNvSpPr>
            <a:spLocks noGrp="1"/>
          </p:cNvSpPr>
          <p:nvPr>
            <p:ph idx="1"/>
          </p:nvPr>
        </p:nvSpPr>
        <p:spPr/>
        <p:txBody>
          <a:bodyPr>
            <a:normAutofit fontScale="70000" lnSpcReduction="20000"/>
          </a:bodyPr>
          <a:lstStyle/>
          <a:p>
            <a:r>
              <a:rPr lang="en-US" dirty="0"/>
              <a:t>Management is generally driven by grading systems:</a:t>
            </a:r>
          </a:p>
          <a:p>
            <a:pPr lvl="1"/>
            <a:r>
              <a:rPr lang="en-US" dirty="0">
                <a:hlinkClick r:id="rId3"/>
              </a:rPr>
              <a:t>https://ctep.cancer.gov/protocolDevelopment/electronic_applications/docs/CTCAE_v5_Quick_Reference_8.5x11.pdf</a:t>
            </a:r>
            <a:endParaRPr lang="en-US" dirty="0"/>
          </a:p>
          <a:p>
            <a:pPr lvl="1"/>
            <a:r>
              <a:rPr lang="en-US" dirty="0"/>
              <a:t>Child-Pugh: </a:t>
            </a:r>
            <a:r>
              <a:rPr lang="en-US" dirty="0">
                <a:hlinkClick r:id="rId4"/>
              </a:rPr>
              <a:t>https://www.merckmanuals.com/medical-calculators/ChildTurPuScore.htm</a:t>
            </a:r>
            <a:endParaRPr lang="en-US" dirty="0"/>
          </a:p>
          <a:p>
            <a:pPr lvl="1"/>
            <a:r>
              <a:rPr lang="en-US" dirty="0"/>
              <a:t>Other specialty grading systems:  ASTCT Consensus Grading for Cytokine Release Syndrome and Neurologic Toxicity Associated with Immune Effector Cells</a:t>
            </a:r>
          </a:p>
          <a:p>
            <a:r>
              <a:rPr lang="en-US" dirty="0"/>
              <a:t>Commonly found in prescribing information and tertiary drug references (</a:t>
            </a:r>
            <a:r>
              <a:rPr lang="en-US" dirty="0" err="1"/>
              <a:t>LexiComp</a:t>
            </a:r>
            <a:r>
              <a:rPr lang="en-US" dirty="0"/>
              <a:t>, Micromedex, </a:t>
            </a:r>
            <a:r>
              <a:rPr lang="en-US" dirty="0" err="1"/>
              <a:t>etc</a:t>
            </a:r>
            <a:r>
              <a:rPr lang="en-US" dirty="0"/>
              <a:t>)</a:t>
            </a:r>
          </a:p>
          <a:p>
            <a:r>
              <a:rPr lang="en-US" dirty="0"/>
              <a:t>Methods section primary publications and treatment protocols</a:t>
            </a:r>
          </a:p>
        </p:txBody>
      </p:sp>
    </p:spTree>
    <p:extLst>
      <p:ext uri="{BB962C8B-B14F-4D97-AF65-F5344CB8AC3E}">
        <p14:creationId xmlns:p14="http://schemas.microsoft.com/office/powerpoint/2010/main" val="283702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00B5-D1B1-354C-B9E9-49CD1B6F9F0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BA6783B8-BE88-A24A-BE3E-AD05A38B6407}"/>
              </a:ext>
            </a:extLst>
          </p:cNvPr>
          <p:cNvSpPr>
            <a:spLocks noGrp="1"/>
          </p:cNvSpPr>
          <p:nvPr>
            <p:ph idx="1"/>
          </p:nvPr>
        </p:nvSpPr>
        <p:spPr/>
        <p:txBody>
          <a:bodyPr>
            <a:normAutofit fontScale="55000" lnSpcReduction="20000"/>
          </a:bodyPr>
          <a:lstStyle/>
          <a:p>
            <a:r>
              <a:rPr lang="en-US" dirty="0"/>
              <a:t>AV is a 56 </a:t>
            </a:r>
            <a:r>
              <a:rPr lang="en-US" dirty="0" err="1"/>
              <a:t>yo</a:t>
            </a:r>
            <a:r>
              <a:rPr lang="en-US" dirty="0"/>
              <a:t> male currently undergoing adjuvant therapy with pembrolizumab for melanoma.  The patient has completed 3 months of therapy (planned 12 months).  The patient had no prior lab abnormalities and was previously tolerating therapy well with only minor fatigue.  During the patient’s pretreatment checkup the patient’s LFTs were noted to be abnormal as noted below:</a:t>
            </a:r>
          </a:p>
          <a:p>
            <a:pPr marL="0" indent="0">
              <a:buNone/>
            </a:pPr>
            <a:endParaRPr lang="en-US" dirty="0"/>
          </a:p>
          <a:p>
            <a:pPr lvl="1"/>
            <a:r>
              <a:rPr lang="en-US" dirty="0"/>
              <a:t>Total bilirubin 1.1 mg/dL (normal range 0.1-1.5 mg/dL)</a:t>
            </a:r>
          </a:p>
          <a:p>
            <a:pPr lvl="1"/>
            <a:r>
              <a:rPr lang="en-US" dirty="0"/>
              <a:t>AST: 309 u/L (normal range 10-40)</a:t>
            </a:r>
          </a:p>
          <a:p>
            <a:pPr lvl="1"/>
            <a:r>
              <a:rPr lang="en-US" dirty="0"/>
              <a:t>ALT: 1080 u/L (normal range 7-50)</a:t>
            </a:r>
          </a:p>
          <a:p>
            <a:pPr lvl="1"/>
            <a:r>
              <a:rPr lang="en-US" dirty="0" err="1"/>
              <a:t>Alk</a:t>
            </a:r>
            <a:r>
              <a:rPr lang="en-US" dirty="0"/>
              <a:t> </a:t>
            </a:r>
            <a:r>
              <a:rPr lang="en-US" dirty="0" err="1"/>
              <a:t>Phos</a:t>
            </a:r>
            <a:r>
              <a:rPr lang="en-US" dirty="0"/>
              <a:t>: 97u/L (normal range 20-123)</a:t>
            </a:r>
          </a:p>
          <a:p>
            <a:endParaRPr lang="en-US" dirty="0"/>
          </a:p>
          <a:p>
            <a:r>
              <a:rPr lang="en-US" dirty="0"/>
              <a:t>What Grade of Toxicity does the patient have and how do I manage them?</a:t>
            </a:r>
          </a:p>
        </p:txBody>
      </p:sp>
    </p:spTree>
    <p:extLst>
      <p:ext uri="{BB962C8B-B14F-4D97-AF65-F5344CB8AC3E}">
        <p14:creationId xmlns:p14="http://schemas.microsoft.com/office/powerpoint/2010/main" val="193781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13AF-FB25-E844-83AE-208C12A0248B}"/>
              </a:ext>
            </a:extLst>
          </p:cNvPr>
          <p:cNvSpPr>
            <a:spLocks noGrp="1"/>
          </p:cNvSpPr>
          <p:nvPr>
            <p:ph type="title"/>
          </p:nvPr>
        </p:nvSpPr>
        <p:spPr/>
        <p:txBody>
          <a:bodyPr/>
          <a:lstStyle/>
          <a:p>
            <a:r>
              <a:rPr lang="en-US" dirty="0"/>
              <a:t>CTCAE</a:t>
            </a:r>
          </a:p>
        </p:txBody>
      </p:sp>
      <p:pic>
        <p:nvPicPr>
          <p:cNvPr id="5" name="Content Placeholder 4">
            <a:extLst>
              <a:ext uri="{FF2B5EF4-FFF2-40B4-BE49-F238E27FC236}">
                <a16:creationId xmlns:a16="http://schemas.microsoft.com/office/drawing/2014/main" id="{018CA7EE-0743-EA47-972E-CC7FC667D9A3}"/>
              </a:ext>
            </a:extLst>
          </p:cNvPr>
          <p:cNvPicPr>
            <a:picLocks noGrp="1" noChangeAspect="1"/>
          </p:cNvPicPr>
          <p:nvPr>
            <p:ph idx="1"/>
          </p:nvPr>
        </p:nvPicPr>
        <p:blipFill>
          <a:blip r:embed="rId2"/>
          <a:stretch>
            <a:fillRect/>
          </a:stretch>
        </p:blipFill>
        <p:spPr>
          <a:xfrm>
            <a:off x="609599" y="2848369"/>
            <a:ext cx="9449177" cy="2882102"/>
          </a:xfrm>
          <a:prstGeom prst="rect">
            <a:avLst/>
          </a:prstGeom>
        </p:spPr>
      </p:pic>
      <p:pic>
        <p:nvPicPr>
          <p:cNvPr id="4" name="Picture 3">
            <a:extLst>
              <a:ext uri="{FF2B5EF4-FFF2-40B4-BE49-F238E27FC236}">
                <a16:creationId xmlns:a16="http://schemas.microsoft.com/office/drawing/2014/main" id="{6166FF57-7509-D743-A21D-EB2D6ECAE294}"/>
              </a:ext>
            </a:extLst>
          </p:cNvPr>
          <p:cNvPicPr>
            <a:picLocks noChangeAspect="1"/>
          </p:cNvPicPr>
          <p:nvPr/>
        </p:nvPicPr>
        <p:blipFill>
          <a:blip r:embed="rId3"/>
          <a:stretch>
            <a:fillRect/>
          </a:stretch>
        </p:blipFill>
        <p:spPr>
          <a:xfrm>
            <a:off x="609600" y="1656951"/>
            <a:ext cx="9449177" cy="1191418"/>
          </a:xfrm>
          <a:prstGeom prst="rect">
            <a:avLst/>
          </a:prstGeom>
        </p:spPr>
      </p:pic>
      <p:sp>
        <p:nvSpPr>
          <p:cNvPr id="6" name="TextBox 5">
            <a:extLst>
              <a:ext uri="{FF2B5EF4-FFF2-40B4-BE49-F238E27FC236}">
                <a16:creationId xmlns:a16="http://schemas.microsoft.com/office/drawing/2014/main" id="{63F2AA19-4BCC-BC4B-805F-8AABCF4C8A9B}"/>
              </a:ext>
            </a:extLst>
          </p:cNvPr>
          <p:cNvSpPr txBox="1"/>
          <p:nvPr/>
        </p:nvSpPr>
        <p:spPr>
          <a:xfrm>
            <a:off x="609599" y="6202029"/>
            <a:ext cx="7315201" cy="923330"/>
          </a:xfrm>
          <a:prstGeom prst="rect">
            <a:avLst/>
          </a:prstGeom>
          <a:noFill/>
        </p:spPr>
        <p:txBody>
          <a:bodyPr wrap="square" rtlCol="0">
            <a:spAutoFit/>
          </a:bodyPr>
          <a:lstStyle/>
          <a:p>
            <a:r>
              <a:rPr lang="en-US" dirty="0">
                <a:hlinkClick r:id="rId4"/>
              </a:rPr>
              <a:t>https://ctep.cancer.gov/protocolDevelopment/electronic_applications/docs/CTCAE_v5_Quick_Reference_8.5x11.pdf</a:t>
            </a:r>
            <a:endParaRPr lang="en-US" dirty="0"/>
          </a:p>
          <a:p>
            <a:endParaRPr lang="en-US" dirty="0"/>
          </a:p>
        </p:txBody>
      </p:sp>
    </p:spTree>
    <p:extLst>
      <p:ext uri="{BB962C8B-B14F-4D97-AF65-F5344CB8AC3E}">
        <p14:creationId xmlns:p14="http://schemas.microsoft.com/office/powerpoint/2010/main" val="273784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F1C3-F1FE-A24D-BD93-380834C624F2}"/>
              </a:ext>
            </a:extLst>
          </p:cNvPr>
          <p:cNvSpPr>
            <a:spLocks noGrp="1"/>
          </p:cNvSpPr>
          <p:nvPr>
            <p:ph type="title"/>
          </p:nvPr>
        </p:nvSpPr>
        <p:spPr>
          <a:xfrm>
            <a:off x="609600" y="585614"/>
            <a:ext cx="10972800" cy="840230"/>
          </a:xfrm>
        </p:spPr>
        <p:txBody>
          <a:bodyPr/>
          <a:lstStyle/>
          <a:p>
            <a:r>
              <a:rPr lang="en-US" dirty="0"/>
              <a:t>Case 2: Stepwise Management</a:t>
            </a:r>
          </a:p>
        </p:txBody>
      </p:sp>
      <p:sp>
        <p:nvSpPr>
          <p:cNvPr id="3" name="Content Placeholder 2">
            <a:extLst>
              <a:ext uri="{FF2B5EF4-FFF2-40B4-BE49-F238E27FC236}">
                <a16:creationId xmlns:a16="http://schemas.microsoft.com/office/drawing/2014/main" id="{B0621F53-D5F6-7547-B4B1-7E595E587592}"/>
              </a:ext>
            </a:extLst>
          </p:cNvPr>
          <p:cNvSpPr>
            <a:spLocks noGrp="1"/>
          </p:cNvSpPr>
          <p:nvPr>
            <p:ph idx="1"/>
          </p:nvPr>
        </p:nvSpPr>
        <p:spPr/>
        <p:txBody>
          <a:bodyPr>
            <a:normAutofit fontScale="47500" lnSpcReduction="20000"/>
          </a:bodyPr>
          <a:lstStyle/>
          <a:p>
            <a:pPr marL="0" indent="0">
              <a:buNone/>
            </a:pPr>
            <a:r>
              <a:rPr lang="en-US" dirty="0"/>
              <a:t>1. Determine how management guidelines direct dose adjustments and management</a:t>
            </a:r>
          </a:p>
          <a:p>
            <a:pPr lvl="1"/>
            <a:r>
              <a:rPr lang="en-US" dirty="0"/>
              <a:t>Pembrolizumab liver toxicities classified by CTCAE</a:t>
            </a:r>
          </a:p>
          <a:p>
            <a:pPr marL="0" indent="0">
              <a:buNone/>
            </a:pPr>
            <a:r>
              <a:rPr lang="en-US" dirty="0"/>
              <a:t>2. Apply toxicity assessment groups to situation at hand</a:t>
            </a:r>
          </a:p>
          <a:p>
            <a:pPr lvl="1"/>
            <a:r>
              <a:rPr lang="en-US" dirty="0"/>
              <a:t>Bilirubin: normal range, Grade 0</a:t>
            </a:r>
          </a:p>
          <a:p>
            <a:pPr lvl="1"/>
            <a:r>
              <a:rPr lang="en-US" dirty="0"/>
              <a:t>AST: 7.7 x ULN, Grade 3</a:t>
            </a:r>
          </a:p>
          <a:p>
            <a:pPr lvl="1"/>
            <a:r>
              <a:rPr lang="en-US" dirty="0"/>
              <a:t>ALT: 21.6 x ULN, Grade 4</a:t>
            </a:r>
          </a:p>
          <a:p>
            <a:pPr lvl="1"/>
            <a:r>
              <a:rPr lang="en-US" dirty="0" err="1"/>
              <a:t>Alk</a:t>
            </a:r>
            <a:r>
              <a:rPr lang="en-US" dirty="0"/>
              <a:t> </a:t>
            </a:r>
            <a:r>
              <a:rPr lang="en-US" dirty="0" err="1"/>
              <a:t>Phos</a:t>
            </a:r>
            <a:r>
              <a:rPr lang="en-US" dirty="0"/>
              <a:t>: normal range, Grade 0</a:t>
            </a:r>
          </a:p>
          <a:p>
            <a:pPr marL="0" indent="0">
              <a:buNone/>
            </a:pPr>
            <a:r>
              <a:rPr lang="en-US" dirty="0"/>
              <a:t>3. Manage the patient</a:t>
            </a:r>
          </a:p>
          <a:p>
            <a:pPr lvl="1"/>
            <a:r>
              <a:rPr lang="en-US" dirty="0"/>
              <a:t>Use highest grade to direct therapy</a:t>
            </a:r>
          </a:p>
          <a:p>
            <a:pPr lvl="2"/>
            <a:r>
              <a:rPr lang="en-US" dirty="0"/>
              <a:t>Stop pembrolizumab (permanently)</a:t>
            </a:r>
          </a:p>
          <a:p>
            <a:pPr lvl="2"/>
            <a:r>
              <a:rPr lang="en-US" dirty="0"/>
              <a:t>Start high dose corticosteroids and monitor for response</a:t>
            </a:r>
          </a:p>
          <a:p>
            <a:pPr lvl="2"/>
            <a:r>
              <a:rPr lang="en-US" dirty="0"/>
              <a:t>Counsel patient stopping therapy likely does not impair treatment outcome</a:t>
            </a:r>
          </a:p>
          <a:p>
            <a:pPr lvl="1"/>
            <a:r>
              <a:rPr lang="en-US" dirty="0"/>
              <a:t>If other organ toxicities concurrently exist manage those at grade specific criteria</a:t>
            </a:r>
          </a:p>
        </p:txBody>
      </p:sp>
    </p:spTree>
    <p:extLst>
      <p:ext uri="{BB962C8B-B14F-4D97-AF65-F5344CB8AC3E}">
        <p14:creationId xmlns:p14="http://schemas.microsoft.com/office/powerpoint/2010/main" val="2127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84F-F945-4AD8-A106-F52E53DE382F}"/>
              </a:ext>
            </a:extLst>
          </p:cNvPr>
          <p:cNvSpPr>
            <a:spLocks noGrp="1"/>
          </p:cNvSpPr>
          <p:nvPr>
            <p:ph type="title"/>
          </p:nvPr>
        </p:nvSpPr>
        <p:spPr/>
        <p:txBody>
          <a:bodyPr/>
          <a:lstStyle/>
          <a:p>
            <a:r>
              <a:rPr lang="en-US" dirty="0"/>
              <a:t>Immune Checkpoint Inhibitor Toxicities</a:t>
            </a:r>
          </a:p>
        </p:txBody>
      </p:sp>
      <p:sp>
        <p:nvSpPr>
          <p:cNvPr id="3" name="Content Placeholder 2">
            <a:extLst>
              <a:ext uri="{FF2B5EF4-FFF2-40B4-BE49-F238E27FC236}">
                <a16:creationId xmlns:a16="http://schemas.microsoft.com/office/drawing/2014/main" id="{E67A5A77-D30B-43E8-A065-D6F65A46EA49}"/>
              </a:ext>
            </a:extLst>
          </p:cNvPr>
          <p:cNvSpPr>
            <a:spLocks noGrp="1"/>
          </p:cNvSpPr>
          <p:nvPr>
            <p:ph idx="1"/>
          </p:nvPr>
        </p:nvSpPr>
        <p:spPr/>
        <p:txBody>
          <a:bodyPr>
            <a:normAutofit fontScale="62500" lnSpcReduction="20000"/>
          </a:bodyPr>
          <a:lstStyle/>
          <a:p>
            <a:r>
              <a:rPr lang="en-US" dirty="0"/>
              <a:t>Toxicities seen with immunotherapies are unique when compared to traditional therapy</a:t>
            </a:r>
          </a:p>
          <a:p>
            <a:pPr lvl="1"/>
            <a:r>
              <a:rPr lang="en-US" dirty="0"/>
              <a:t>Onset-generally later </a:t>
            </a:r>
          </a:p>
          <a:p>
            <a:pPr lvl="1"/>
            <a:r>
              <a:rPr lang="en-US" dirty="0"/>
              <a:t>Duration- generally longer</a:t>
            </a:r>
          </a:p>
          <a:p>
            <a:pPr lvl="2"/>
            <a:r>
              <a:rPr lang="en-US" dirty="0"/>
              <a:t>Traditional chemotherapy- nausea and vomiting, alopecia, </a:t>
            </a:r>
            <a:r>
              <a:rPr lang="en-US" dirty="0" err="1"/>
              <a:t>cytopenias</a:t>
            </a:r>
            <a:endParaRPr lang="en-US" dirty="0"/>
          </a:p>
          <a:p>
            <a:r>
              <a:rPr lang="en-US" dirty="0"/>
              <a:t>Many similarities are noted between autoimmune diseases and ICI toxicities</a:t>
            </a:r>
          </a:p>
          <a:p>
            <a:pPr lvl="1"/>
            <a:r>
              <a:rPr lang="en-US" dirty="0"/>
              <a:t>Generally caused by alterations in genes encoding checkpoint proteins</a:t>
            </a:r>
          </a:p>
          <a:p>
            <a:pPr lvl="1"/>
            <a:r>
              <a:rPr lang="en-US" dirty="0"/>
              <a:t>CTLA-4 and PD-1 polymorphisms have been linked to human autoimmune diseases like Celiac disease, diabetes mellitus, lupus rheumatoid arthritis and autoimmune thyroid disease</a:t>
            </a:r>
          </a:p>
          <a:p>
            <a:pPr lvl="1"/>
            <a:r>
              <a:rPr lang="en-US" dirty="0"/>
              <a:t>Considerable overlap is noted between rheumatologic disease and ICI toxicity</a:t>
            </a:r>
          </a:p>
        </p:txBody>
      </p:sp>
    </p:spTree>
    <p:extLst>
      <p:ext uri="{BB962C8B-B14F-4D97-AF65-F5344CB8AC3E}">
        <p14:creationId xmlns:p14="http://schemas.microsoft.com/office/powerpoint/2010/main" val="3901488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87AE-8D15-5549-A5AC-314A63D8DC76}"/>
              </a:ext>
            </a:extLst>
          </p:cNvPr>
          <p:cNvSpPr>
            <a:spLocks noGrp="1"/>
          </p:cNvSpPr>
          <p:nvPr>
            <p:ph type="title"/>
          </p:nvPr>
        </p:nvSpPr>
        <p:spPr/>
        <p:txBody>
          <a:bodyPr/>
          <a:lstStyle/>
          <a:p>
            <a:r>
              <a:rPr lang="en-US" dirty="0"/>
              <a:t>CTLA-4 Toxicity Onset</a:t>
            </a:r>
          </a:p>
        </p:txBody>
      </p:sp>
      <p:pic>
        <p:nvPicPr>
          <p:cNvPr id="4" name="Content Placeholder 3">
            <a:extLst>
              <a:ext uri="{FF2B5EF4-FFF2-40B4-BE49-F238E27FC236}">
                <a16:creationId xmlns:a16="http://schemas.microsoft.com/office/drawing/2014/main" id="{26E21553-885D-3640-B186-775657B46CD9}"/>
              </a:ext>
            </a:extLst>
          </p:cNvPr>
          <p:cNvPicPr>
            <a:picLocks noGrp="1" noChangeAspect="1"/>
          </p:cNvPicPr>
          <p:nvPr>
            <p:ph idx="1"/>
          </p:nvPr>
        </p:nvPicPr>
        <p:blipFill>
          <a:blip r:embed="rId3"/>
          <a:stretch>
            <a:fillRect/>
          </a:stretch>
        </p:blipFill>
        <p:spPr>
          <a:xfrm>
            <a:off x="2322708" y="1789175"/>
            <a:ext cx="7033327" cy="3643772"/>
          </a:xfrm>
          <a:prstGeom prst="rect">
            <a:avLst/>
          </a:prstGeom>
        </p:spPr>
      </p:pic>
      <p:pic>
        <p:nvPicPr>
          <p:cNvPr id="6" name="Picture 5">
            <a:extLst>
              <a:ext uri="{FF2B5EF4-FFF2-40B4-BE49-F238E27FC236}">
                <a16:creationId xmlns:a16="http://schemas.microsoft.com/office/drawing/2014/main" id="{D1DECBED-E328-EF40-AD2A-B71B578976E0}"/>
              </a:ext>
            </a:extLst>
          </p:cNvPr>
          <p:cNvPicPr>
            <a:picLocks noChangeAspect="1"/>
          </p:cNvPicPr>
          <p:nvPr/>
        </p:nvPicPr>
        <p:blipFill>
          <a:blip r:embed="rId4"/>
          <a:stretch>
            <a:fillRect/>
          </a:stretch>
        </p:blipFill>
        <p:spPr>
          <a:xfrm>
            <a:off x="3743871" y="5432947"/>
            <a:ext cx="4191000" cy="1017568"/>
          </a:xfrm>
          <a:prstGeom prst="rect">
            <a:avLst/>
          </a:prstGeom>
        </p:spPr>
      </p:pic>
      <p:sp>
        <p:nvSpPr>
          <p:cNvPr id="8" name="TextBox 7">
            <a:extLst>
              <a:ext uri="{FF2B5EF4-FFF2-40B4-BE49-F238E27FC236}">
                <a16:creationId xmlns:a16="http://schemas.microsoft.com/office/drawing/2014/main" id="{0257046C-A2E8-014B-B8FA-32E8BCC290E5}"/>
              </a:ext>
            </a:extLst>
          </p:cNvPr>
          <p:cNvSpPr txBox="1"/>
          <p:nvPr/>
        </p:nvSpPr>
        <p:spPr>
          <a:xfrm>
            <a:off x="702365" y="6453809"/>
            <a:ext cx="9607826" cy="276999"/>
          </a:xfrm>
          <a:prstGeom prst="rect">
            <a:avLst/>
          </a:prstGeom>
          <a:noFill/>
        </p:spPr>
        <p:txBody>
          <a:bodyPr wrap="square" rtlCol="0">
            <a:spAutoFit/>
          </a:bodyPr>
          <a:lstStyle/>
          <a:p>
            <a:r>
              <a:rPr lang="en-US" sz="1200" dirty="0"/>
              <a:t>Martins F, et al. Nature Reviews Clinical Oncol. 2019;16:563-580</a:t>
            </a:r>
          </a:p>
        </p:txBody>
      </p:sp>
    </p:spTree>
    <p:extLst>
      <p:ext uri="{BB962C8B-B14F-4D97-AF65-F5344CB8AC3E}">
        <p14:creationId xmlns:p14="http://schemas.microsoft.com/office/powerpoint/2010/main" val="2823220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DF5E-BEF7-0F45-8DA3-96AFCDFC97BA}"/>
              </a:ext>
            </a:extLst>
          </p:cNvPr>
          <p:cNvSpPr>
            <a:spLocks noGrp="1"/>
          </p:cNvSpPr>
          <p:nvPr>
            <p:ph type="title"/>
          </p:nvPr>
        </p:nvSpPr>
        <p:spPr/>
        <p:txBody>
          <a:bodyPr/>
          <a:lstStyle/>
          <a:p>
            <a:r>
              <a:rPr lang="en-US" dirty="0"/>
              <a:t>PD-1/PD-L1 Toxicity Onset</a:t>
            </a:r>
          </a:p>
        </p:txBody>
      </p:sp>
      <p:pic>
        <p:nvPicPr>
          <p:cNvPr id="4" name="Picture 3">
            <a:extLst>
              <a:ext uri="{FF2B5EF4-FFF2-40B4-BE49-F238E27FC236}">
                <a16:creationId xmlns:a16="http://schemas.microsoft.com/office/drawing/2014/main" id="{2500935E-F5E0-F243-A0EE-FBB37376C508}"/>
              </a:ext>
            </a:extLst>
          </p:cNvPr>
          <p:cNvPicPr>
            <a:picLocks noChangeAspect="1"/>
          </p:cNvPicPr>
          <p:nvPr/>
        </p:nvPicPr>
        <p:blipFill>
          <a:blip r:embed="rId3"/>
          <a:stretch>
            <a:fillRect/>
          </a:stretch>
        </p:blipFill>
        <p:spPr>
          <a:xfrm>
            <a:off x="2046941" y="1634163"/>
            <a:ext cx="7111571" cy="3669571"/>
          </a:xfrm>
          <a:prstGeom prst="rect">
            <a:avLst/>
          </a:prstGeom>
        </p:spPr>
      </p:pic>
      <p:sp>
        <p:nvSpPr>
          <p:cNvPr id="6" name="TextBox 5">
            <a:extLst>
              <a:ext uri="{FF2B5EF4-FFF2-40B4-BE49-F238E27FC236}">
                <a16:creationId xmlns:a16="http://schemas.microsoft.com/office/drawing/2014/main" id="{E94B7B18-0A47-544F-9662-700CB37DD53A}"/>
              </a:ext>
            </a:extLst>
          </p:cNvPr>
          <p:cNvSpPr txBox="1"/>
          <p:nvPr/>
        </p:nvSpPr>
        <p:spPr>
          <a:xfrm>
            <a:off x="702365" y="6526379"/>
            <a:ext cx="9607826" cy="276999"/>
          </a:xfrm>
          <a:prstGeom prst="rect">
            <a:avLst/>
          </a:prstGeom>
          <a:noFill/>
        </p:spPr>
        <p:txBody>
          <a:bodyPr wrap="square" rtlCol="0">
            <a:spAutoFit/>
          </a:bodyPr>
          <a:lstStyle/>
          <a:p>
            <a:r>
              <a:rPr lang="en-US" sz="1200" dirty="0"/>
              <a:t>Martins F, et al. Nature Reviews Clinical Oncol. 2019;16:563-580</a:t>
            </a:r>
          </a:p>
        </p:txBody>
      </p:sp>
      <p:pic>
        <p:nvPicPr>
          <p:cNvPr id="8" name="Content Placeholder 7">
            <a:extLst>
              <a:ext uri="{FF2B5EF4-FFF2-40B4-BE49-F238E27FC236}">
                <a16:creationId xmlns:a16="http://schemas.microsoft.com/office/drawing/2014/main" id="{59B7DF0B-9F2A-A54C-95E2-F47CE22176FA}"/>
              </a:ext>
            </a:extLst>
          </p:cNvPr>
          <p:cNvPicPr>
            <a:picLocks noGrp="1" noChangeAspect="1"/>
          </p:cNvPicPr>
          <p:nvPr>
            <p:ph idx="1"/>
          </p:nvPr>
        </p:nvPicPr>
        <p:blipFill>
          <a:blip r:embed="rId4"/>
          <a:stretch>
            <a:fillRect/>
          </a:stretch>
        </p:blipFill>
        <p:spPr>
          <a:xfrm>
            <a:off x="3155298" y="5473284"/>
            <a:ext cx="4566297" cy="1108689"/>
          </a:xfrm>
          <a:prstGeom prst="rect">
            <a:avLst/>
          </a:prstGeom>
        </p:spPr>
      </p:pic>
    </p:spTree>
    <p:extLst>
      <p:ext uri="{BB962C8B-B14F-4D97-AF65-F5344CB8AC3E}">
        <p14:creationId xmlns:p14="http://schemas.microsoft.com/office/powerpoint/2010/main" val="2285454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A996-716D-2D4D-9110-D9619F6BDD43}"/>
              </a:ext>
            </a:extLst>
          </p:cNvPr>
          <p:cNvSpPr>
            <a:spLocks noGrp="1"/>
          </p:cNvSpPr>
          <p:nvPr>
            <p:ph type="title"/>
          </p:nvPr>
        </p:nvSpPr>
        <p:spPr>
          <a:xfrm>
            <a:off x="609600" y="817842"/>
            <a:ext cx="10972800" cy="840230"/>
          </a:xfrm>
        </p:spPr>
        <p:txBody>
          <a:bodyPr>
            <a:normAutofit/>
          </a:bodyPr>
          <a:lstStyle/>
          <a:p>
            <a:r>
              <a:rPr lang="en-US" dirty="0"/>
              <a:t>CTLA-4 PD-1/PD-L1 Toxicity Onset</a:t>
            </a:r>
          </a:p>
        </p:txBody>
      </p:sp>
      <p:pic>
        <p:nvPicPr>
          <p:cNvPr id="4" name="Content Placeholder 3">
            <a:extLst>
              <a:ext uri="{FF2B5EF4-FFF2-40B4-BE49-F238E27FC236}">
                <a16:creationId xmlns:a16="http://schemas.microsoft.com/office/drawing/2014/main" id="{0F70C70D-D4F8-D94B-85C5-EEECA3D7988F}"/>
              </a:ext>
            </a:extLst>
          </p:cNvPr>
          <p:cNvPicPr>
            <a:picLocks noGrp="1" noChangeAspect="1"/>
          </p:cNvPicPr>
          <p:nvPr>
            <p:ph idx="1"/>
          </p:nvPr>
        </p:nvPicPr>
        <p:blipFill>
          <a:blip r:embed="rId3"/>
          <a:stretch>
            <a:fillRect/>
          </a:stretch>
        </p:blipFill>
        <p:spPr>
          <a:xfrm>
            <a:off x="2339165" y="1796915"/>
            <a:ext cx="7516036" cy="3878275"/>
          </a:xfrm>
          <a:prstGeom prst="rect">
            <a:avLst/>
          </a:prstGeom>
        </p:spPr>
      </p:pic>
      <p:pic>
        <p:nvPicPr>
          <p:cNvPr id="5" name="Content Placeholder 4">
            <a:extLst>
              <a:ext uri="{FF2B5EF4-FFF2-40B4-BE49-F238E27FC236}">
                <a16:creationId xmlns:a16="http://schemas.microsoft.com/office/drawing/2014/main" id="{40E62CED-28D9-EC47-B716-DF8DEFD4EE7B}"/>
              </a:ext>
            </a:extLst>
          </p:cNvPr>
          <p:cNvPicPr>
            <a:picLocks noChangeAspect="1"/>
          </p:cNvPicPr>
          <p:nvPr/>
        </p:nvPicPr>
        <p:blipFill>
          <a:blip r:embed="rId4"/>
          <a:stretch>
            <a:fillRect/>
          </a:stretch>
        </p:blipFill>
        <p:spPr>
          <a:xfrm>
            <a:off x="2888343" y="5578333"/>
            <a:ext cx="5069610" cy="1069211"/>
          </a:xfrm>
          <a:prstGeom prst="rect">
            <a:avLst/>
          </a:prstGeom>
        </p:spPr>
      </p:pic>
      <p:sp>
        <p:nvSpPr>
          <p:cNvPr id="6" name="TextBox 5">
            <a:extLst>
              <a:ext uri="{FF2B5EF4-FFF2-40B4-BE49-F238E27FC236}">
                <a16:creationId xmlns:a16="http://schemas.microsoft.com/office/drawing/2014/main" id="{8F3E9F07-1959-3746-912B-93164F5CB783}"/>
              </a:ext>
            </a:extLst>
          </p:cNvPr>
          <p:cNvSpPr txBox="1"/>
          <p:nvPr/>
        </p:nvSpPr>
        <p:spPr>
          <a:xfrm>
            <a:off x="659501" y="6582401"/>
            <a:ext cx="9607826" cy="276999"/>
          </a:xfrm>
          <a:prstGeom prst="rect">
            <a:avLst/>
          </a:prstGeom>
          <a:noFill/>
        </p:spPr>
        <p:txBody>
          <a:bodyPr wrap="square" rtlCol="0">
            <a:spAutoFit/>
          </a:bodyPr>
          <a:lstStyle/>
          <a:p>
            <a:r>
              <a:rPr lang="en-US" sz="1200" dirty="0"/>
              <a:t>Martins F, et al. Nature Reviews Clinical Oncol. 2019;16:563-580</a:t>
            </a:r>
          </a:p>
        </p:txBody>
      </p:sp>
    </p:spTree>
    <p:extLst>
      <p:ext uri="{BB962C8B-B14F-4D97-AF65-F5344CB8AC3E}">
        <p14:creationId xmlns:p14="http://schemas.microsoft.com/office/powerpoint/2010/main" val="270754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C96E-687E-5244-A5D1-B3425178716F}"/>
              </a:ext>
            </a:extLst>
          </p:cNvPr>
          <p:cNvSpPr>
            <a:spLocks noGrp="1"/>
          </p:cNvSpPr>
          <p:nvPr>
            <p:ph type="title"/>
          </p:nvPr>
        </p:nvSpPr>
        <p:spPr/>
        <p:txBody>
          <a:bodyPr/>
          <a:lstStyle/>
          <a:p>
            <a:r>
              <a:rPr lang="en-US" dirty="0"/>
              <a:t>Other Organs Impacted</a:t>
            </a:r>
          </a:p>
        </p:txBody>
      </p:sp>
      <p:sp>
        <p:nvSpPr>
          <p:cNvPr id="3" name="Content Placeholder 2">
            <a:extLst>
              <a:ext uri="{FF2B5EF4-FFF2-40B4-BE49-F238E27FC236}">
                <a16:creationId xmlns:a16="http://schemas.microsoft.com/office/drawing/2014/main" id="{00DEA9DE-74C2-FD48-8B24-2E117C00AFD5}"/>
              </a:ext>
            </a:extLst>
          </p:cNvPr>
          <p:cNvSpPr>
            <a:spLocks noGrp="1"/>
          </p:cNvSpPr>
          <p:nvPr>
            <p:ph idx="1"/>
          </p:nvPr>
        </p:nvSpPr>
        <p:spPr/>
        <p:txBody>
          <a:bodyPr>
            <a:normAutofit fontScale="85000" lnSpcReduction="20000"/>
          </a:bodyPr>
          <a:lstStyle/>
          <a:p>
            <a:r>
              <a:rPr lang="en-US" dirty="0"/>
              <a:t>Hematologic-anemia, thrombocytopenia</a:t>
            </a:r>
          </a:p>
          <a:p>
            <a:r>
              <a:rPr lang="en-US" dirty="0"/>
              <a:t>Musculoskeletal-myositis, arthralgia, myalgia, inflammatory arthritis</a:t>
            </a:r>
          </a:p>
          <a:p>
            <a:r>
              <a:rPr lang="en-US" dirty="0"/>
              <a:t>Neurologic-myasthenia gravis, Guillain-Barre syndrome encephalitis, aseptic meningitis, peripheral neuropathy</a:t>
            </a:r>
          </a:p>
          <a:p>
            <a:r>
              <a:rPr lang="en-US" dirty="0"/>
              <a:t>Cardiac-myocarditis, pericarditis, conduction abnormalities, impaired ventricular function</a:t>
            </a:r>
          </a:p>
          <a:p>
            <a:r>
              <a:rPr lang="en-US" dirty="0"/>
              <a:t>Eye-uveitis, episcleritis</a:t>
            </a:r>
          </a:p>
          <a:p>
            <a:endParaRPr lang="en-US" dirty="0"/>
          </a:p>
        </p:txBody>
      </p:sp>
    </p:spTree>
    <p:extLst>
      <p:ext uri="{BB962C8B-B14F-4D97-AF65-F5344CB8AC3E}">
        <p14:creationId xmlns:p14="http://schemas.microsoft.com/office/powerpoint/2010/main" val="88829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37B9-6789-ED4C-9A10-8022813E416E}"/>
              </a:ext>
            </a:extLst>
          </p:cNvPr>
          <p:cNvSpPr>
            <a:spLocks noGrp="1"/>
          </p:cNvSpPr>
          <p:nvPr>
            <p:ph type="title"/>
          </p:nvPr>
        </p:nvSpPr>
        <p:spPr/>
        <p:txBody>
          <a:bodyPr/>
          <a:lstStyle/>
          <a:p>
            <a:r>
              <a:rPr lang="en-US" dirty="0"/>
              <a:t>Audience Poll</a:t>
            </a:r>
          </a:p>
        </p:txBody>
      </p:sp>
      <p:sp>
        <p:nvSpPr>
          <p:cNvPr id="3" name="Content Placeholder 2">
            <a:extLst>
              <a:ext uri="{FF2B5EF4-FFF2-40B4-BE49-F238E27FC236}">
                <a16:creationId xmlns:a16="http://schemas.microsoft.com/office/drawing/2014/main" id="{4793FAFB-E16C-3F44-9540-8909E77417E3}"/>
              </a:ext>
            </a:extLst>
          </p:cNvPr>
          <p:cNvSpPr>
            <a:spLocks noGrp="1"/>
          </p:cNvSpPr>
          <p:nvPr>
            <p:ph idx="1"/>
          </p:nvPr>
        </p:nvSpPr>
        <p:spPr>
          <a:xfrm>
            <a:off x="609600" y="1534332"/>
            <a:ext cx="10972800" cy="4579715"/>
          </a:xfrm>
        </p:spPr>
        <p:txBody>
          <a:bodyPr/>
          <a:lstStyle/>
          <a:p>
            <a:r>
              <a:rPr lang="en-US" dirty="0"/>
              <a:t>How many in the audience regularly work with Oncology treatments?</a:t>
            </a:r>
          </a:p>
          <a:p>
            <a:pPr marL="1200150" lvl="1" indent="-742950">
              <a:buAutoNum type="alphaUcPeriod"/>
            </a:pPr>
            <a:r>
              <a:rPr lang="en-US" dirty="0"/>
              <a:t>Rarely or not at all</a:t>
            </a:r>
          </a:p>
          <a:p>
            <a:pPr marL="1200150" lvl="1" indent="-742950">
              <a:buAutoNum type="alphaUcPeriod"/>
            </a:pPr>
            <a:r>
              <a:rPr lang="en-US" dirty="0"/>
              <a:t>Sometimes in the outpatient setting</a:t>
            </a:r>
          </a:p>
          <a:p>
            <a:pPr marL="1200150" lvl="1" indent="-742950">
              <a:buAutoNum type="alphaUcPeriod"/>
            </a:pPr>
            <a:r>
              <a:rPr lang="en-US" dirty="0"/>
              <a:t>Sometimes in the inpatient setting</a:t>
            </a:r>
          </a:p>
          <a:p>
            <a:pPr marL="1200150" lvl="1" indent="-742950">
              <a:buAutoNum type="alphaUcPeriod"/>
            </a:pPr>
            <a:r>
              <a:rPr lang="en-US" dirty="0"/>
              <a:t>Regularly (i.e. daily/weekly)</a:t>
            </a:r>
          </a:p>
        </p:txBody>
      </p:sp>
    </p:spTree>
    <p:extLst>
      <p:ext uri="{BB962C8B-B14F-4D97-AF65-F5344CB8AC3E}">
        <p14:creationId xmlns:p14="http://schemas.microsoft.com/office/powerpoint/2010/main" val="1500259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849B-C437-F342-8253-AEC62EC52C35}"/>
              </a:ext>
            </a:extLst>
          </p:cNvPr>
          <p:cNvSpPr>
            <a:spLocks noGrp="1"/>
          </p:cNvSpPr>
          <p:nvPr>
            <p:ph type="title"/>
          </p:nvPr>
        </p:nvSpPr>
        <p:spPr/>
        <p:txBody>
          <a:bodyPr/>
          <a:lstStyle/>
          <a:p>
            <a:r>
              <a:rPr lang="en-US" dirty="0"/>
              <a:t>General Management</a:t>
            </a:r>
          </a:p>
        </p:txBody>
      </p:sp>
      <p:sp>
        <p:nvSpPr>
          <p:cNvPr id="3" name="Content Placeholder 2">
            <a:extLst>
              <a:ext uri="{FF2B5EF4-FFF2-40B4-BE49-F238E27FC236}">
                <a16:creationId xmlns:a16="http://schemas.microsoft.com/office/drawing/2014/main" id="{4EBDB637-95C0-B44B-914C-8F91388B3647}"/>
              </a:ext>
            </a:extLst>
          </p:cNvPr>
          <p:cNvSpPr>
            <a:spLocks noGrp="1"/>
          </p:cNvSpPr>
          <p:nvPr>
            <p:ph idx="1"/>
          </p:nvPr>
        </p:nvSpPr>
        <p:spPr/>
        <p:txBody>
          <a:bodyPr>
            <a:normAutofit fontScale="85000" lnSpcReduction="20000"/>
          </a:bodyPr>
          <a:lstStyle/>
          <a:p>
            <a:r>
              <a:rPr lang="en-US" dirty="0"/>
              <a:t>ICI toxicity can occur at any time</a:t>
            </a:r>
          </a:p>
          <a:p>
            <a:r>
              <a:rPr lang="en-US" dirty="0"/>
              <a:t>Refer to CTCAE grading and prescribing information</a:t>
            </a:r>
          </a:p>
          <a:p>
            <a:r>
              <a:rPr lang="en-US" dirty="0"/>
              <a:t>ALWAYS Consult Oncology and comanage high grade toxicities with subspecialists </a:t>
            </a:r>
          </a:p>
          <a:p>
            <a:r>
              <a:rPr lang="en-US" dirty="0"/>
              <a:t>Moderate(Grade 2) to high grade(Grade 3/4) toxicity managed with corticosteroids (prednisone 1-2 mg/kg) as primary therapy</a:t>
            </a:r>
          </a:p>
          <a:p>
            <a:pPr lvl="1"/>
            <a:r>
              <a:rPr lang="en-US" dirty="0"/>
              <a:t>Notable exceptions: DM/DKA, thyroid dysfunction, fatigue</a:t>
            </a:r>
          </a:p>
          <a:p>
            <a:endParaRPr lang="en-US" dirty="0"/>
          </a:p>
          <a:p>
            <a:endParaRPr lang="en-US" dirty="0"/>
          </a:p>
        </p:txBody>
      </p:sp>
    </p:spTree>
    <p:extLst>
      <p:ext uri="{BB962C8B-B14F-4D97-AF65-F5344CB8AC3E}">
        <p14:creationId xmlns:p14="http://schemas.microsoft.com/office/powerpoint/2010/main" val="13930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1A69-3F14-422A-8D67-2910557320D9}"/>
              </a:ext>
            </a:extLst>
          </p:cNvPr>
          <p:cNvSpPr>
            <a:spLocks noGrp="1"/>
          </p:cNvSpPr>
          <p:nvPr>
            <p:ph type="title"/>
          </p:nvPr>
        </p:nvSpPr>
        <p:spPr>
          <a:xfrm>
            <a:off x="609600" y="382418"/>
            <a:ext cx="10972800" cy="840230"/>
          </a:xfrm>
        </p:spPr>
        <p:txBody>
          <a:bodyPr/>
          <a:lstStyle/>
          <a:p>
            <a:r>
              <a:rPr lang="en-US" dirty="0"/>
              <a:t>General Management</a:t>
            </a:r>
          </a:p>
        </p:txBody>
      </p:sp>
      <p:sp>
        <p:nvSpPr>
          <p:cNvPr id="3" name="Content Placeholder 2">
            <a:extLst>
              <a:ext uri="{FF2B5EF4-FFF2-40B4-BE49-F238E27FC236}">
                <a16:creationId xmlns:a16="http://schemas.microsoft.com/office/drawing/2014/main" id="{513EB1DA-CE24-4A9F-9B1E-9F09567C2102}"/>
              </a:ext>
            </a:extLst>
          </p:cNvPr>
          <p:cNvSpPr>
            <a:spLocks noGrp="1"/>
          </p:cNvSpPr>
          <p:nvPr>
            <p:ph idx="1"/>
          </p:nvPr>
        </p:nvSpPr>
        <p:spPr>
          <a:xfrm>
            <a:off x="566058" y="1287594"/>
            <a:ext cx="10972800" cy="4958280"/>
          </a:xfrm>
        </p:spPr>
        <p:txBody>
          <a:bodyPr/>
          <a:lstStyle/>
          <a:p>
            <a:pPr lvl="0">
              <a:buClr>
                <a:srgbClr val="52ABD5"/>
              </a:buClr>
            </a:pPr>
            <a:r>
              <a:rPr lang="en-US" sz="3200" dirty="0">
                <a:solidFill>
                  <a:srgbClr val="000000"/>
                </a:solidFill>
              </a:rPr>
              <a:t>Toxicity specific therapy escalation if no improvement by 24-72 hours</a:t>
            </a:r>
          </a:p>
          <a:p>
            <a:pPr lvl="1">
              <a:buClr>
                <a:srgbClr val="52ABD5"/>
              </a:buClr>
            </a:pPr>
            <a:r>
              <a:rPr lang="en-US" sz="2800" dirty="0">
                <a:solidFill>
                  <a:srgbClr val="000000"/>
                </a:solidFill>
              </a:rPr>
              <a:t>E.g. infliximab-colitis; mycophenolate-hepatitis, pneumonitis; vedolizumab-colitis</a:t>
            </a:r>
          </a:p>
          <a:p>
            <a:pPr lvl="0">
              <a:buClr>
                <a:srgbClr val="52ABD5"/>
              </a:buClr>
            </a:pPr>
            <a:r>
              <a:rPr lang="en-US" sz="3200" dirty="0">
                <a:solidFill>
                  <a:srgbClr val="000000"/>
                </a:solidFill>
              </a:rPr>
              <a:t>Taper begins when toxicity resolves, NOT at the time of treatment initiation</a:t>
            </a:r>
          </a:p>
          <a:p>
            <a:pPr lvl="1">
              <a:buClr>
                <a:srgbClr val="52ABD5"/>
              </a:buClr>
            </a:pPr>
            <a:r>
              <a:rPr lang="en-US" sz="2800" dirty="0">
                <a:solidFill>
                  <a:srgbClr val="000000"/>
                </a:solidFill>
              </a:rPr>
              <a:t>SLOW, SLOW, SLOW!!!</a:t>
            </a:r>
          </a:p>
          <a:p>
            <a:pPr lvl="1">
              <a:buClr>
                <a:srgbClr val="52ABD5"/>
              </a:buClr>
            </a:pPr>
            <a:r>
              <a:rPr lang="en-US" sz="2800" dirty="0">
                <a:solidFill>
                  <a:srgbClr val="000000"/>
                </a:solidFill>
              </a:rPr>
              <a:t>No need to rush back to treatment, therapeutic effect likely still present</a:t>
            </a:r>
          </a:p>
          <a:p>
            <a:pPr lvl="1">
              <a:buClr>
                <a:srgbClr val="52ABD5"/>
              </a:buClr>
            </a:pPr>
            <a:r>
              <a:rPr lang="en-US" sz="2800" dirty="0" err="1">
                <a:solidFill>
                  <a:srgbClr val="000000"/>
                </a:solidFill>
              </a:rPr>
              <a:t>Rechallenge</a:t>
            </a:r>
            <a:r>
              <a:rPr lang="en-US" sz="2800" dirty="0">
                <a:solidFill>
                  <a:srgbClr val="000000"/>
                </a:solidFill>
              </a:rPr>
              <a:t> may = recurrent toxicity</a:t>
            </a:r>
          </a:p>
          <a:p>
            <a:pPr lvl="0">
              <a:buClr>
                <a:srgbClr val="52ABD5"/>
              </a:buClr>
            </a:pPr>
            <a:r>
              <a:rPr lang="en-US" sz="3200" dirty="0">
                <a:solidFill>
                  <a:srgbClr val="000000"/>
                </a:solidFill>
              </a:rPr>
              <a:t>Supportive care meds for corticosteroid taper ADRs </a:t>
            </a:r>
          </a:p>
        </p:txBody>
      </p:sp>
    </p:spTree>
    <p:extLst>
      <p:ext uri="{BB962C8B-B14F-4D97-AF65-F5344CB8AC3E}">
        <p14:creationId xmlns:p14="http://schemas.microsoft.com/office/powerpoint/2010/main" val="35957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2A08-E787-4EED-93CE-E8AFA64E0EBD}"/>
              </a:ext>
            </a:extLst>
          </p:cNvPr>
          <p:cNvSpPr>
            <a:spLocks noGrp="1"/>
          </p:cNvSpPr>
          <p:nvPr>
            <p:ph type="title"/>
          </p:nvPr>
        </p:nvSpPr>
        <p:spPr/>
        <p:txBody>
          <a:bodyPr/>
          <a:lstStyle/>
          <a:p>
            <a:r>
              <a:rPr lang="en-US" dirty="0"/>
              <a:t>Supportive Care Medications</a:t>
            </a:r>
          </a:p>
        </p:txBody>
      </p:sp>
      <p:sp>
        <p:nvSpPr>
          <p:cNvPr id="3" name="Content Placeholder 2">
            <a:extLst>
              <a:ext uri="{FF2B5EF4-FFF2-40B4-BE49-F238E27FC236}">
                <a16:creationId xmlns:a16="http://schemas.microsoft.com/office/drawing/2014/main" id="{E8C98ED9-6DAD-41E0-888D-69E6C4D644F3}"/>
              </a:ext>
            </a:extLst>
          </p:cNvPr>
          <p:cNvSpPr>
            <a:spLocks noGrp="1"/>
          </p:cNvSpPr>
          <p:nvPr>
            <p:ph idx="1"/>
          </p:nvPr>
        </p:nvSpPr>
        <p:spPr>
          <a:xfrm>
            <a:off x="609600" y="1425844"/>
            <a:ext cx="10972800" cy="5499967"/>
          </a:xfrm>
        </p:spPr>
        <p:txBody>
          <a:bodyPr/>
          <a:lstStyle/>
          <a:p>
            <a:r>
              <a:rPr lang="en-US" sz="3600" dirty="0"/>
              <a:t>Infectious Prophylaxis</a:t>
            </a:r>
          </a:p>
          <a:p>
            <a:pPr lvl="1"/>
            <a:r>
              <a:rPr lang="en-US" sz="2800" dirty="0"/>
              <a:t>Pneumocystis </a:t>
            </a:r>
            <a:r>
              <a:rPr lang="en-US" sz="2800" dirty="0" err="1"/>
              <a:t>jiroveci</a:t>
            </a:r>
            <a:r>
              <a:rPr lang="en-US" sz="2800" dirty="0"/>
              <a:t> pneumonia (PJP): </a:t>
            </a:r>
          </a:p>
          <a:p>
            <a:pPr lvl="2"/>
            <a:r>
              <a:rPr lang="en-US" sz="2400" dirty="0"/>
              <a:t>Prednisone equivalent ≥ 20mg x 4 or more weeks </a:t>
            </a:r>
          </a:p>
          <a:p>
            <a:pPr lvl="1"/>
            <a:r>
              <a:rPr lang="en-US" sz="2800" dirty="0"/>
              <a:t>Fungal: </a:t>
            </a:r>
          </a:p>
          <a:p>
            <a:pPr lvl="2"/>
            <a:r>
              <a:rPr lang="en-US" sz="2400" dirty="0"/>
              <a:t>Prednisone equivalent ≥ 20mg x 6 or more weeks </a:t>
            </a:r>
          </a:p>
          <a:p>
            <a:pPr lvl="1"/>
            <a:r>
              <a:rPr lang="en-US" sz="2800" dirty="0"/>
              <a:t>Viral</a:t>
            </a:r>
          </a:p>
          <a:p>
            <a:r>
              <a:rPr lang="en-US" sz="3600" dirty="0"/>
              <a:t>GI Prophylaxis</a:t>
            </a:r>
          </a:p>
          <a:p>
            <a:r>
              <a:rPr lang="en-US" sz="3600" dirty="0"/>
              <a:t>Osteoporosis</a:t>
            </a:r>
          </a:p>
          <a:p>
            <a:r>
              <a:rPr lang="en-US" sz="3600" dirty="0"/>
              <a:t>Insomnia</a:t>
            </a:r>
          </a:p>
        </p:txBody>
      </p:sp>
    </p:spTree>
    <p:extLst>
      <p:ext uri="{BB962C8B-B14F-4D97-AF65-F5344CB8AC3E}">
        <p14:creationId xmlns:p14="http://schemas.microsoft.com/office/powerpoint/2010/main" val="3278855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41217C-47AF-4E47-964C-639A84E14469}"/>
              </a:ext>
            </a:extLst>
          </p:cNvPr>
          <p:cNvSpPr>
            <a:spLocks noGrp="1"/>
          </p:cNvSpPr>
          <p:nvPr>
            <p:ph type="title"/>
          </p:nvPr>
        </p:nvSpPr>
        <p:spPr/>
        <p:txBody>
          <a:bodyPr/>
          <a:lstStyle/>
          <a:p>
            <a:r>
              <a:rPr lang="en-US" dirty="0"/>
              <a:t>Useful Guidelines for ICI toxicities</a:t>
            </a:r>
          </a:p>
        </p:txBody>
      </p:sp>
      <p:sp>
        <p:nvSpPr>
          <p:cNvPr id="5" name="Content Placeholder 4">
            <a:extLst>
              <a:ext uri="{FF2B5EF4-FFF2-40B4-BE49-F238E27FC236}">
                <a16:creationId xmlns:a16="http://schemas.microsoft.com/office/drawing/2014/main" id="{9E4AFB02-BFDE-49AC-92EA-050A79EC4CC7}"/>
              </a:ext>
            </a:extLst>
          </p:cNvPr>
          <p:cNvSpPr>
            <a:spLocks noGrp="1"/>
          </p:cNvSpPr>
          <p:nvPr>
            <p:ph idx="1"/>
          </p:nvPr>
        </p:nvSpPr>
        <p:spPr/>
        <p:txBody>
          <a:bodyPr>
            <a:normAutofit fontScale="70000" lnSpcReduction="20000"/>
          </a:bodyPr>
          <a:lstStyle/>
          <a:p>
            <a:r>
              <a:rPr lang="en-US" dirty="0"/>
              <a:t>NCCN-Management of Immunotherapy-Related Toxicities</a:t>
            </a:r>
          </a:p>
          <a:p>
            <a:r>
              <a:rPr lang="en-US" dirty="0"/>
              <a:t>ESMO-Management of toxicities from immunotherapy: ESMO Clinical Practice Guidelines for diagnosis, treatment and follow-up</a:t>
            </a:r>
          </a:p>
          <a:p>
            <a:r>
              <a:rPr lang="en-US" dirty="0"/>
              <a:t>ASCO-Management of Immune-Related Adverse Events in Patients Treated with Immune Checkpoint Inhibitor Therapy: ASCO Clinical Practice Guideline</a:t>
            </a:r>
          </a:p>
          <a:p>
            <a:pPr lvl="1"/>
            <a:r>
              <a:rPr lang="en-US" dirty="0"/>
              <a:t>Summary table: </a:t>
            </a:r>
            <a:r>
              <a:rPr lang="en-US" dirty="0">
                <a:hlinkClick r:id="rId3"/>
              </a:rPr>
              <a:t>https://www.asco.org/sites/new-www.asco.org/files/content-files/practice-and-guidelines/2018-management-of-irAEs-summary.pdf</a:t>
            </a:r>
            <a:endParaRPr lang="en-US" dirty="0"/>
          </a:p>
          <a:p>
            <a:r>
              <a:rPr lang="en-US" dirty="0"/>
              <a:t>ASTCT Consensus Grading for Cytokine Release Syndrome and Neurologic Toxicity Associated with Immune Effector Cells</a:t>
            </a:r>
          </a:p>
        </p:txBody>
      </p:sp>
    </p:spTree>
    <p:extLst>
      <p:ext uri="{BB962C8B-B14F-4D97-AF65-F5344CB8AC3E}">
        <p14:creationId xmlns:p14="http://schemas.microsoft.com/office/powerpoint/2010/main" val="2092711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8A8F-F692-4976-9D03-0DDA5248BB5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AB8DAB4-4177-4A3B-B7B4-A4660E3775C8}"/>
              </a:ext>
            </a:extLst>
          </p:cNvPr>
          <p:cNvSpPr>
            <a:spLocks noGrp="1"/>
          </p:cNvSpPr>
          <p:nvPr>
            <p:ph idx="1"/>
          </p:nvPr>
        </p:nvSpPr>
        <p:spPr>
          <a:xfrm>
            <a:off x="609600" y="1550957"/>
            <a:ext cx="10972800" cy="4587499"/>
          </a:xfrm>
        </p:spPr>
        <p:txBody>
          <a:bodyPr>
            <a:normAutofit fontScale="85000" lnSpcReduction="10000"/>
          </a:bodyPr>
          <a:lstStyle/>
          <a:p>
            <a:r>
              <a:rPr lang="en-US" dirty="0"/>
              <a:t>Toxicities seen with cancer therapies vary widely and are becoming more complex every day as cytotoxic, tyrosine kinase inhibitors and immune based therapies are combined</a:t>
            </a:r>
          </a:p>
          <a:p>
            <a:r>
              <a:rPr lang="en-US" dirty="0"/>
              <a:t>CTCAE/prescribing information/primary literature methods are good sources to focus management approach</a:t>
            </a:r>
          </a:p>
          <a:p>
            <a:r>
              <a:rPr lang="en-US" dirty="0"/>
              <a:t>Major Oncology guidelines are helpful references</a:t>
            </a:r>
          </a:p>
          <a:p>
            <a:r>
              <a:rPr lang="en-US" dirty="0"/>
              <a:t>Loop in Oncologist and Oncology Pharmacist to help with management recommendations</a:t>
            </a:r>
          </a:p>
        </p:txBody>
      </p:sp>
    </p:spTree>
    <p:extLst>
      <p:ext uri="{BB962C8B-B14F-4D97-AF65-F5344CB8AC3E}">
        <p14:creationId xmlns:p14="http://schemas.microsoft.com/office/powerpoint/2010/main" val="4107058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8B7C8-61C4-4580-800A-477DE657D84E}"/>
              </a:ext>
            </a:extLst>
          </p:cNvPr>
          <p:cNvSpPr>
            <a:spLocks noGrp="1"/>
          </p:cNvSpPr>
          <p:nvPr>
            <p:ph type="title"/>
          </p:nvPr>
        </p:nvSpPr>
        <p:spPr/>
        <p:txBody>
          <a:bodyPr/>
          <a:lstStyle/>
          <a:p>
            <a:r>
              <a:rPr lang="en-US" dirty="0"/>
              <a:t>Questions?</a:t>
            </a:r>
            <a:br>
              <a:rPr lang="en-US" dirty="0"/>
            </a:br>
            <a:br>
              <a:rPr lang="en-US" dirty="0"/>
            </a:br>
            <a:r>
              <a:rPr lang="en-US" sz="4000" dirty="0"/>
              <a:t>Email: jared.m.freml@kp.org</a:t>
            </a:r>
          </a:p>
        </p:txBody>
      </p:sp>
      <p:sp>
        <p:nvSpPr>
          <p:cNvPr id="5" name="Text Placeholder 4">
            <a:extLst>
              <a:ext uri="{FF2B5EF4-FFF2-40B4-BE49-F238E27FC236}">
                <a16:creationId xmlns:a16="http://schemas.microsoft.com/office/drawing/2014/main" id="{EC552559-AEA5-4B42-83FC-0E26326D57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136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94AA-E84B-E04F-B73F-7ABF82163C34}"/>
              </a:ext>
            </a:extLst>
          </p:cNvPr>
          <p:cNvSpPr>
            <a:spLocks noGrp="1"/>
          </p:cNvSpPr>
          <p:nvPr>
            <p:ph type="title"/>
          </p:nvPr>
        </p:nvSpPr>
        <p:spPr/>
        <p:txBody>
          <a:bodyPr/>
          <a:lstStyle/>
          <a:p>
            <a:r>
              <a:rPr lang="en-US" dirty="0"/>
              <a:t>US Cancer Statistics</a:t>
            </a:r>
          </a:p>
        </p:txBody>
      </p:sp>
      <p:sp>
        <p:nvSpPr>
          <p:cNvPr id="3" name="Content Placeholder 2">
            <a:extLst>
              <a:ext uri="{FF2B5EF4-FFF2-40B4-BE49-F238E27FC236}">
                <a16:creationId xmlns:a16="http://schemas.microsoft.com/office/drawing/2014/main" id="{1E832A4F-66CE-884B-AE88-16997072AEA8}"/>
              </a:ext>
            </a:extLst>
          </p:cNvPr>
          <p:cNvSpPr>
            <a:spLocks noGrp="1"/>
          </p:cNvSpPr>
          <p:nvPr>
            <p:ph idx="1"/>
          </p:nvPr>
        </p:nvSpPr>
        <p:spPr/>
        <p:txBody>
          <a:bodyPr>
            <a:normAutofit fontScale="47500" lnSpcReduction="20000"/>
          </a:bodyPr>
          <a:lstStyle/>
          <a:p>
            <a:r>
              <a:rPr lang="en-US" sz="5100" dirty="0"/>
              <a:t>Estimated New Cases in 2020: 1.8 million</a:t>
            </a:r>
            <a:r>
              <a:rPr lang="en-US" sz="5100" baseline="30000" dirty="0"/>
              <a:t>1</a:t>
            </a:r>
          </a:p>
          <a:p>
            <a:pPr lvl="1"/>
            <a:r>
              <a:rPr lang="en-US" sz="4400" dirty="0"/>
              <a:t>Men: Prostate, Lung, Colorectal, Bladder, Melanoma (skin)</a:t>
            </a:r>
          </a:p>
          <a:p>
            <a:pPr lvl="1"/>
            <a:r>
              <a:rPr lang="en-US" sz="4400" dirty="0"/>
              <a:t>Women: Breast, Lung, Colorectal, Uterus, Thyroid</a:t>
            </a:r>
          </a:p>
          <a:p>
            <a:pPr marL="274320" lvl="1" indent="0">
              <a:buNone/>
            </a:pPr>
            <a:endParaRPr lang="en-US" sz="4400" dirty="0"/>
          </a:p>
          <a:p>
            <a:r>
              <a:rPr lang="en-US" sz="5100" dirty="0"/>
              <a:t>Estimated Deaths: 606,000</a:t>
            </a:r>
            <a:r>
              <a:rPr lang="en-US" sz="5100" baseline="30000" dirty="0"/>
              <a:t>1</a:t>
            </a:r>
          </a:p>
          <a:p>
            <a:pPr lvl="1"/>
            <a:r>
              <a:rPr lang="en-US" sz="4400" dirty="0"/>
              <a:t>Second to Heart Disease</a:t>
            </a:r>
          </a:p>
          <a:p>
            <a:pPr marL="274320" lvl="1" indent="0">
              <a:buNone/>
            </a:pPr>
            <a:endParaRPr lang="en-US" sz="4400" dirty="0"/>
          </a:p>
          <a:p>
            <a:r>
              <a:rPr lang="en-US" sz="5100" dirty="0"/>
              <a:t>2010-2016 5-year survival rate for all sites for cancer: 70.0%</a:t>
            </a:r>
            <a:r>
              <a:rPr lang="en-US" sz="5100" baseline="30000" dirty="0"/>
              <a:t>1</a:t>
            </a:r>
          </a:p>
          <a:p>
            <a:pPr lvl="1"/>
            <a:r>
              <a:rPr lang="en-US" sz="4400" dirty="0"/>
              <a:t>1950-54: 35% </a:t>
            </a:r>
          </a:p>
          <a:p>
            <a:pPr marL="274320" lvl="1" indent="0">
              <a:buNone/>
            </a:pPr>
            <a:endParaRPr lang="en-US" sz="4400" dirty="0"/>
          </a:p>
          <a:p>
            <a:r>
              <a:rPr lang="en-US" sz="5100" dirty="0"/>
              <a:t>During the past 20 years the FDA has approved over 150 drugs to treat Hem/</a:t>
            </a:r>
            <a:r>
              <a:rPr lang="en-US" sz="5100" dirty="0" err="1"/>
              <a:t>Onc</a:t>
            </a:r>
            <a:r>
              <a:rPr lang="en-US" sz="5100" dirty="0"/>
              <a:t> malignancies</a:t>
            </a:r>
            <a:r>
              <a:rPr lang="en-US" sz="5100" baseline="30000" dirty="0"/>
              <a:t>2</a:t>
            </a:r>
          </a:p>
          <a:p>
            <a:endParaRPr lang="en-US" dirty="0"/>
          </a:p>
        </p:txBody>
      </p:sp>
      <p:sp>
        <p:nvSpPr>
          <p:cNvPr id="4" name="TextBox 3">
            <a:extLst>
              <a:ext uri="{FF2B5EF4-FFF2-40B4-BE49-F238E27FC236}">
                <a16:creationId xmlns:a16="http://schemas.microsoft.com/office/drawing/2014/main" id="{28FA4F9C-D43E-2145-AE5C-051D3535817D}"/>
              </a:ext>
            </a:extLst>
          </p:cNvPr>
          <p:cNvSpPr txBox="1"/>
          <p:nvPr/>
        </p:nvSpPr>
        <p:spPr>
          <a:xfrm>
            <a:off x="1069848" y="6172200"/>
            <a:ext cx="9465207" cy="461665"/>
          </a:xfrm>
          <a:prstGeom prst="rect">
            <a:avLst/>
          </a:prstGeom>
          <a:noFill/>
        </p:spPr>
        <p:txBody>
          <a:bodyPr wrap="square" rtlCol="0">
            <a:spAutoFit/>
          </a:bodyPr>
          <a:lstStyle/>
          <a:p>
            <a:pPr marL="342900" indent="-342900">
              <a:buAutoNum type="arabicPeriod"/>
            </a:pPr>
            <a:r>
              <a:rPr lang="en-US" sz="1200" dirty="0"/>
              <a:t>Seer Annual Report to the Nation 2020. </a:t>
            </a:r>
            <a:r>
              <a:rPr lang="en-US" sz="1200" dirty="0">
                <a:hlinkClick r:id="rId3"/>
              </a:rPr>
              <a:t>https://seer.cancer.gov/report_to_nation/</a:t>
            </a:r>
            <a:r>
              <a:rPr lang="en-US" sz="1200" dirty="0"/>
              <a:t>  Viewed on 4/18/20</a:t>
            </a:r>
          </a:p>
          <a:p>
            <a:pPr marL="342900" indent="-342900">
              <a:buAutoNum type="arabicPeriod"/>
            </a:pPr>
            <a:r>
              <a:rPr lang="en-US" sz="1200" dirty="0"/>
              <a:t>Oncology Center of Excellence 2019 Annual report. </a:t>
            </a:r>
            <a:r>
              <a:rPr lang="en-US" sz="1200" dirty="0">
                <a:hlinkClick r:id="rId4"/>
              </a:rPr>
              <a:t>https://www.fda.gov/media/134891/download</a:t>
            </a:r>
            <a:r>
              <a:rPr lang="en-US" sz="1200" dirty="0"/>
              <a:t>. Viewed on 4/18/20</a:t>
            </a:r>
          </a:p>
        </p:txBody>
      </p:sp>
    </p:spTree>
    <p:extLst>
      <p:ext uri="{BB962C8B-B14F-4D97-AF65-F5344CB8AC3E}">
        <p14:creationId xmlns:p14="http://schemas.microsoft.com/office/powerpoint/2010/main" val="221069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5A0FF40-1250-4AB5-A6CC-86D1C66A7784}"/>
              </a:ext>
            </a:extLst>
          </p:cNvPr>
          <p:cNvSpPr>
            <a:spLocks noGrp="1" noChangeArrowheads="1"/>
          </p:cNvSpPr>
          <p:nvPr>
            <p:ph type="title"/>
          </p:nvPr>
        </p:nvSpPr>
        <p:spPr/>
        <p:txBody>
          <a:bodyPr/>
          <a:lstStyle/>
          <a:p>
            <a:pPr>
              <a:defRPr/>
            </a:pPr>
            <a:r>
              <a:rPr lang="en-US" dirty="0">
                <a:solidFill>
                  <a:schemeClr val="accent6">
                    <a:lumMod val="75000"/>
                  </a:schemeClr>
                </a:solidFill>
              </a:rPr>
              <a:t>Cardiac Toxicities</a:t>
            </a:r>
          </a:p>
        </p:txBody>
      </p:sp>
      <p:sp>
        <p:nvSpPr>
          <p:cNvPr id="31747" name="Rectangle 3">
            <a:extLst>
              <a:ext uri="{FF2B5EF4-FFF2-40B4-BE49-F238E27FC236}">
                <a16:creationId xmlns:a16="http://schemas.microsoft.com/office/drawing/2014/main" id="{3C62987F-F85A-4B25-96BF-B72D6B6D6232}"/>
              </a:ext>
            </a:extLst>
          </p:cNvPr>
          <p:cNvSpPr>
            <a:spLocks noGrp="1" noChangeArrowheads="1"/>
          </p:cNvSpPr>
          <p:nvPr>
            <p:ph idx="1"/>
          </p:nvPr>
        </p:nvSpPr>
        <p:spPr>
          <a:xfrm>
            <a:off x="802495" y="1533465"/>
            <a:ext cx="8534400" cy="4844403"/>
          </a:xfrm>
        </p:spPr>
        <p:txBody>
          <a:bodyPr/>
          <a:lstStyle/>
          <a:p>
            <a:pPr eaLnBrk="1" hangingPunct="1">
              <a:lnSpc>
                <a:spcPct val="90000"/>
              </a:lnSpc>
            </a:pPr>
            <a:r>
              <a:rPr lang="en-US" altLang="en-US" sz="3200" b="1" dirty="0">
                <a:solidFill>
                  <a:schemeClr val="tx2"/>
                </a:solidFill>
              </a:rPr>
              <a:t>Anthracyclines</a:t>
            </a:r>
          </a:p>
          <a:p>
            <a:r>
              <a:rPr lang="en-US" altLang="en-US" sz="3200" b="1" dirty="0">
                <a:solidFill>
                  <a:schemeClr val="tx2"/>
                </a:solidFill>
              </a:rPr>
              <a:t>Tyrosine kinase inhibitors/HER2 directed</a:t>
            </a:r>
            <a:r>
              <a:rPr lang="en-US" altLang="en-US" sz="3200" dirty="0">
                <a:solidFill>
                  <a:schemeClr val="tx2"/>
                </a:solidFill>
              </a:rPr>
              <a:t> </a:t>
            </a:r>
            <a:r>
              <a:rPr lang="en-US" altLang="en-US" sz="3200" b="1" dirty="0">
                <a:solidFill>
                  <a:schemeClr val="tx2"/>
                </a:solidFill>
              </a:rPr>
              <a:t>congestive heart failure</a:t>
            </a:r>
          </a:p>
          <a:p>
            <a:pPr eaLnBrk="1" hangingPunct="1"/>
            <a:r>
              <a:rPr lang="en-US" altLang="en-US" sz="3200" dirty="0"/>
              <a:t>Cyclophosphamide - hemorrhagic </a:t>
            </a:r>
            <a:r>
              <a:rPr lang="en-US" altLang="en-US" sz="3200" dirty="0" err="1"/>
              <a:t>carditits</a:t>
            </a:r>
            <a:endParaRPr lang="en-US" altLang="en-US" sz="3200" dirty="0"/>
          </a:p>
          <a:p>
            <a:pPr eaLnBrk="1" hangingPunct="1"/>
            <a:r>
              <a:rPr lang="en-US" altLang="en-US" sz="3200" dirty="0"/>
              <a:t>5-Fluorouracil, capecitabine - ischemic changes</a:t>
            </a:r>
          </a:p>
          <a:p>
            <a:pPr eaLnBrk="1" hangingPunct="1"/>
            <a:r>
              <a:rPr lang="en-US" altLang="en-US" sz="3200" dirty="0"/>
              <a:t>Interleukin-2 - myocardial depression</a:t>
            </a:r>
          </a:p>
          <a:p>
            <a:pPr eaLnBrk="1" hangingPunct="1"/>
            <a:r>
              <a:rPr lang="en-US" altLang="en-US" sz="3200" dirty="0" err="1"/>
              <a:t>Taxanes</a:t>
            </a:r>
            <a:r>
              <a:rPr lang="en-US" altLang="en-US" sz="3200" dirty="0"/>
              <a:t>, Cisplatin - sinus bradycardia</a:t>
            </a:r>
          </a:p>
          <a:p>
            <a:pPr eaLnBrk="1" hangingPunct="1"/>
            <a:r>
              <a:rPr lang="en-US" altLang="en-US" sz="3200" dirty="0"/>
              <a:t>VEGF inhibitors – hypertension</a:t>
            </a:r>
            <a:endParaRPr lang="en-US" altLang="en-US" dirty="0">
              <a:solidFill>
                <a:srgbClr val="FF0000"/>
              </a:solidFill>
            </a:endParaRPr>
          </a:p>
        </p:txBody>
      </p:sp>
    </p:spTree>
    <p:extLst>
      <p:ext uri="{BB962C8B-B14F-4D97-AF65-F5344CB8AC3E}">
        <p14:creationId xmlns:p14="http://schemas.microsoft.com/office/powerpoint/2010/main" val="91708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0D25983-ACDF-4CA7-A313-CD9200762F38}"/>
              </a:ext>
            </a:extLst>
          </p:cNvPr>
          <p:cNvSpPr>
            <a:spLocks noGrp="1" noChangeArrowheads="1"/>
          </p:cNvSpPr>
          <p:nvPr>
            <p:ph type="title"/>
          </p:nvPr>
        </p:nvSpPr>
        <p:spPr>
          <a:xfrm>
            <a:off x="798287" y="784044"/>
            <a:ext cx="10058400" cy="757130"/>
          </a:xfrm>
        </p:spPr>
        <p:txBody>
          <a:bodyPr/>
          <a:lstStyle/>
          <a:p>
            <a:pPr>
              <a:defRPr/>
            </a:pPr>
            <a:r>
              <a:rPr lang="en-US" sz="4800" dirty="0">
                <a:solidFill>
                  <a:schemeClr val="accent6">
                    <a:lumMod val="75000"/>
                  </a:schemeClr>
                </a:solidFill>
              </a:rPr>
              <a:t>Anthracycline Mechanism &amp; Presentation</a:t>
            </a:r>
          </a:p>
        </p:txBody>
      </p:sp>
      <p:sp>
        <p:nvSpPr>
          <p:cNvPr id="28675" name="Rectangle 3">
            <a:extLst>
              <a:ext uri="{FF2B5EF4-FFF2-40B4-BE49-F238E27FC236}">
                <a16:creationId xmlns:a16="http://schemas.microsoft.com/office/drawing/2014/main" id="{DF8D5EE8-89BD-46AB-911B-AB80B4287D9D}"/>
              </a:ext>
            </a:extLst>
          </p:cNvPr>
          <p:cNvSpPr>
            <a:spLocks noGrp="1" noChangeArrowheads="1"/>
          </p:cNvSpPr>
          <p:nvPr>
            <p:ph idx="1"/>
          </p:nvPr>
        </p:nvSpPr>
        <p:spPr>
          <a:xfrm>
            <a:off x="798287" y="1788882"/>
            <a:ext cx="9409340" cy="5029200"/>
          </a:xfrm>
        </p:spPr>
        <p:txBody>
          <a:bodyPr>
            <a:normAutofit/>
          </a:bodyPr>
          <a:lstStyle/>
          <a:p>
            <a:pPr eaLnBrk="1" hangingPunct="1">
              <a:lnSpc>
                <a:spcPct val="90000"/>
              </a:lnSpc>
              <a:defRPr/>
            </a:pPr>
            <a:r>
              <a:rPr lang="en-US" sz="3200" dirty="0"/>
              <a:t>Anthracyclines reduced to free radicals</a:t>
            </a:r>
          </a:p>
          <a:p>
            <a:pPr lvl="1" eaLnBrk="1" hangingPunct="1">
              <a:lnSpc>
                <a:spcPct val="90000"/>
              </a:lnSpc>
              <a:defRPr/>
            </a:pPr>
            <a:r>
              <a:rPr lang="en-US" sz="2800" dirty="0"/>
              <a:t>Iron-anthracycline complexes initiate lipid peroxidation and cell destruction</a:t>
            </a:r>
          </a:p>
          <a:p>
            <a:pPr lvl="1" eaLnBrk="1" hangingPunct="1">
              <a:lnSpc>
                <a:spcPct val="90000"/>
              </a:lnSpc>
              <a:defRPr/>
            </a:pPr>
            <a:r>
              <a:rPr lang="en-US" sz="2800" dirty="0"/>
              <a:t>Damage mitochondrial membranes &amp; disrupts energy production</a:t>
            </a:r>
          </a:p>
          <a:p>
            <a:pPr marL="457200" lvl="1" indent="0" eaLnBrk="1" hangingPunct="1">
              <a:lnSpc>
                <a:spcPct val="90000"/>
              </a:lnSpc>
              <a:buNone/>
              <a:defRPr/>
            </a:pPr>
            <a:endParaRPr lang="en-US" sz="2800" dirty="0"/>
          </a:p>
          <a:p>
            <a:pPr eaLnBrk="1" hangingPunct="1">
              <a:lnSpc>
                <a:spcPct val="90000"/>
              </a:lnSpc>
              <a:defRPr/>
            </a:pPr>
            <a:r>
              <a:rPr lang="en-US" sz="3200" dirty="0"/>
              <a:t>The heart is at increased susceptibility</a:t>
            </a:r>
          </a:p>
          <a:p>
            <a:pPr marL="896112" lvl="1" indent="-320040">
              <a:spcBef>
                <a:spcPts val="0"/>
              </a:spcBef>
              <a:defRPr/>
            </a:pPr>
            <a:r>
              <a:rPr lang="en-US" sz="2800" dirty="0"/>
              <a:t>Acute rhythm disturbances (benign)</a:t>
            </a:r>
          </a:p>
          <a:p>
            <a:pPr marL="896112" lvl="1" indent="-320040">
              <a:spcBef>
                <a:spcPts val="0"/>
              </a:spcBef>
              <a:defRPr/>
            </a:pPr>
            <a:r>
              <a:rPr lang="en-US" sz="2800" dirty="0" err="1"/>
              <a:t>Subacute</a:t>
            </a:r>
            <a:r>
              <a:rPr lang="en-US" sz="2800" dirty="0"/>
              <a:t> tachycardia, fatigue (weeks or months)</a:t>
            </a:r>
          </a:p>
          <a:p>
            <a:pPr marL="896112" lvl="1" indent="-320040">
              <a:spcBef>
                <a:spcPts val="0"/>
              </a:spcBef>
              <a:defRPr/>
            </a:pPr>
            <a:r>
              <a:rPr lang="en-US" sz="2800" dirty="0"/>
              <a:t>Late-onset heart failure (5 to 20+ years)</a:t>
            </a:r>
          </a:p>
        </p:txBody>
      </p:sp>
    </p:spTree>
    <p:extLst>
      <p:ext uri="{BB962C8B-B14F-4D97-AF65-F5344CB8AC3E}">
        <p14:creationId xmlns:p14="http://schemas.microsoft.com/office/powerpoint/2010/main" val="379059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4600755-C132-494A-B717-EA458898809C}"/>
              </a:ext>
            </a:extLst>
          </p:cNvPr>
          <p:cNvSpPr>
            <a:spLocks noGrp="1" noChangeArrowheads="1"/>
          </p:cNvSpPr>
          <p:nvPr>
            <p:ph type="title"/>
          </p:nvPr>
        </p:nvSpPr>
        <p:spPr/>
        <p:txBody>
          <a:bodyPr/>
          <a:lstStyle/>
          <a:p>
            <a:pPr>
              <a:defRPr/>
            </a:pPr>
            <a:r>
              <a:rPr lang="en-US" dirty="0">
                <a:solidFill>
                  <a:schemeClr val="accent6">
                    <a:lumMod val="75000"/>
                  </a:schemeClr>
                </a:solidFill>
              </a:rPr>
              <a:t>Risk Factors</a:t>
            </a:r>
          </a:p>
        </p:txBody>
      </p:sp>
      <p:sp>
        <p:nvSpPr>
          <p:cNvPr id="33795" name="Rectangle 3">
            <a:extLst>
              <a:ext uri="{FF2B5EF4-FFF2-40B4-BE49-F238E27FC236}">
                <a16:creationId xmlns:a16="http://schemas.microsoft.com/office/drawing/2014/main" id="{00FD75A1-D04C-46E0-8E97-6F740D419CE7}"/>
              </a:ext>
            </a:extLst>
          </p:cNvPr>
          <p:cNvSpPr>
            <a:spLocks noGrp="1" noChangeArrowheads="1"/>
          </p:cNvSpPr>
          <p:nvPr>
            <p:ph idx="1"/>
          </p:nvPr>
        </p:nvSpPr>
        <p:spPr>
          <a:xfrm>
            <a:off x="561973" y="1520147"/>
            <a:ext cx="8382000" cy="5257800"/>
          </a:xfrm>
        </p:spPr>
        <p:txBody>
          <a:bodyPr>
            <a:normAutofit/>
          </a:bodyPr>
          <a:lstStyle/>
          <a:p>
            <a:pPr eaLnBrk="1" hangingPunct="1">
              <a:lnSpc>
                <a:spcPct val="80000"/>
              </a:lnSpc>
            </a:pPr>
            <a:r>
              <a:rPr lang="en-US" altLang="en-US" sz="2800" dirty="0"/>
              <a:t>Very young or old</a:t>
            </a:r>
          </a:p>
          <a:p>
            <a:pPr eaLnBrk="1" hangingPunct="1">
              <a:lnSpc>
                <a:spcPct val="80000"/>
              </a:lnSpc>
            </a:pPr>
            <a:r>
              <a:rPr lang="en-US" altLang="en-US" sz="2800" dirty="0"/>
              <a:t>Females &gt; males</a:t>
            </a:r>
          </a:p>
          <a:p>
            <a:pPr eaLnBrk="1" hangingPunct="1">
              <a:lnSpc>
                <a:spcPct val="80000"/>
              </a:lnSpc>
            </a:pPr>
            <a:r>
              <a:rPr lang="en-US" altLang="en-US" sz="2800" dirty="0"/>
              <a:t>Pre-existing cardiac disease</a:t>
            </a:r>
          </a:p>
          <a:p>
            <a:pPr eaLnBrk="1" hangingPunct="1">
              <a:lnSpc>
                <a:spcPct val="80000"/>
              </a:lnSpc>
            </a:pPr>
            <a:r>
              <a:rPr lang="en-US" altLang="en-US" sz="2800" dirty="0"/>
              <a:t>Genetic predisposition</a:t>
            </a:r>
          </a:p>
          <a:p>
            <a:pPr eaLnBrk="1" hangingPunct="1">
              <a:lnSpc>
                <a:spcPct val="80000"/>
              </a:lnSpc>
            </a:pPr>
            <a:r>
              <a:rPr lang="en-US" altLang="en-US" sz="2800" dirty="0"/>
              <a:t>Dosing administration</a:t>
            </a:r>
          </a:p>
          <a:p>
            <a:pPr lvl="1">
              <a:lnSpc>
                <a:spcPct val="80000"/>
              </a:lnSpc>
            </a:pPr>
            <a:r>
              <a:rPr lang="en-US" altLang="en-US" sz="2400" dirty="0"/>
              <a:t>Bolus administration</a:t>
            </a:r>
          </a:p>
          <a:p>
            <a:pPr lvl="1">
              <a:lnSpc>
                <a:spcPct val="80000"/>
              </a:lnSpc>
            </a:pPr>
            <a:r>
              <a:rPr lang="en-US" altLang="en-US" sz="2400" dirty="0"/>
              <a:t>High cumulative doses</a:t>
            </a:r>
            <a:endParaRPr lang="en-US" altLang="en-US" sz="2400" baseline="30000" dirty="0"/>
          </a:p>
          <a:p>
            <a:pPr lvl="3">
              <a:lnSpc>
                <a:spcPct val="80000"/>
              </a:lnSpc>
            </a:pPr>
            <a:r>
              <a:rPr lang="en-US" altLang="en-US" sz="2000" dirty="0"/>
              <a:t>Safe dose in children is lower</a:t>
            </a:r>
          </a:p>
          <a:p>
            <a:pPr lvl="3">
              <a:lnSpc>
                <a:spcPct val="80000"/>
              </a:lnSpc>
            </a:pPr>
            <a:r>
              <a:rPr lang="en-US" altLang="en-US" sz="2000" dirty="0"/>
              <a:t>Safe dose with radiation is lower</a:t>
            </a:r>
          </a:p>
          <a:p>
            <a:pPr lvl="3">
              <a:lnSpc>
                <a:spcPct val="80000"/>
              </a:lnSpc>
            </a:pPr>
            <a:r>
              <a:rPr lang="en-US" altLang="en-US" sz="2000" dirty="0"/>
              <a:t>Different cumulative doses with different anthracyclines</a:t>
            </a:r>
          </a:p>
          <a:p>
            <a:pPr lvl="4">
              <a:lnSpc>
                <a:spcPct val="80000"/>
              </a:lnSpc>
            </a:pPr>
            <a:r>
              <a:rPr lang="en-US" altLang="en-US" sz="2000" dirty="0"/>
              <a:t>Doxorubicin equivalents</a:t>
            </a:r>
          </a:p>
        </p:txBody>
      </p:sp>
      <p:pic>
        <p:nvPicPr>
          <p:cNvPr id="33796" name="Picture 4" descr="types of cardiomyopathy">
            <a:extLst>
              <a:ext uri="{FF2B5EF4-FFF2-40B4-BE49-F238E27FC236}">
                <a16:creationId xmlns:a16="http://schemas.microsoft.com/office/drawing/2014/main" id="{8484D68F-65E4-47DC-AF50-14FF95D9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9" r="59761" b="13034"/>
          <a:stretch>
            <a:fillRect/>
          </a:stretch>
        </p:blipFill>
        <p:spPr bwMode="auto">
          <a:xfrm>
            <a:off x="8757557" y="953329"/>
            <a:ext cx="2171700" cy="268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03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dox cardio graph">
            <a:extLst>
              <a:ext uri="{FF2B5EF4-FFF2-40B4-BE49-F238E27FC236}">
                <a16:creationId xmlns:a16="http://schemas.microsoft.com/office/drawing/2014/main" id="{14C5BE19-1FCC-4030-8C8A-EC2887824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36" b="4364"/>
          <a:stretch>
            <a:fillRect/>
          </a:stretch>
        </p:blipFill>
        <p:spPr bwMode="auto">
          <a:xfrm>
            <a:off x="1357086" y="612094"/>
            <a:ext cx="76200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a:extLst>
              <a:ext uri="{FF2B5EF4-FFF2-40B4-BE49-F238E27FC236}">
                <a16:creationId xmlns:a16="http://schemas.microsoft.com/office/drawing/2014/main" id="{501CCAA0-BD68-4DC0-8DA9-2E7DA07F1EDA}"/>
              </a:ext>
            </a:extLst>
          </p:cNvPr>
          <p:cNvSpPr txBox="1">
            <a:spLocks noChangeArrowheads="1"/>
          </p:cNvSpPr>
          <p:nvPr/>
        </p:nvSpPr>
        <p:spPr bwMode="auto">
          <a:xfrm>
            <a:off x="2895600" y="6248400"/>
            <a:ext cx="525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omic Sans MS" panose="030F0702030302020204" pitchFamily="66" charset="0"/>
              </a:rPr>
              <a:t>From: VonHoff D. Annals Internal Med, 1979</a:t>
            </a:r>
          </a:p>
        </p:txBody>
      </p:sp>
    </p:spTree>
    <p:extLst>
      <p:ext uri="{BB962C8B-B14F-4D97-AF65-F5344CB8AC3E}">
        <p14:creationId xmlns:p14="http://schemas.microsoft.com/office/powerpoint/2010/main" val="2804813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TotalTime>
  <Words>2350</Words>
  <Application>Microsoft Office PowerPoint</Application>
  <PresentationFormat>Widescreen</PresentationFormat>
  <Paragraphs>353</Paragraphs>
  <Slides>45</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Narrow</vt:lpstr>
      <vt:lpstr>Calibri</vt:lpstr>
      <vt:lpstr>Comic Sans MS</vt:lpstr>
      <vt:lpstr>Rockwell Extra Bold</vt:lpstr>
      <vt:lpstr>Wingdings</vt:lpstr>
      <vt:lpstr>Content Slide</vt:lpstr>
      <vt:lpstr>What the heck now?!?!  Late Onset Cancer Treatment Toxicities</vt:lpstr>
      <vt:lpstr>Disclosure Statement – Financial Relationships to Disclose</vt:lpstr>
      <vt:lpstr>Objectives</vt:lpstr>
      <vt:lpstr>Audience Poll</vt:lpstr>
      <vt:lpstr>US Cancer Statistics</vt:lpstr>
      <vt:lpstr>Cardiac Toxicities</vt:lpstr>
      <vt:lpstr>Anthracycline Mechanism &amp; Presentation</vt:lpstr>
      <vt:lpstr>Risk Factors</vt:lpstr>
      <vt:lpstr>PowerPoint Presentation</vt:lpstr>
      <vt:lpstr>Cardiac Toxicity of HER2 Therapies</vt:lpstr>
      <vt:lpstr>Cardiac Toxicity Prevention &amp; Management</vt:lpstr>
      <vt:lpstr>Treatment-Related MDS/AML</vt:lpstr>
      <vt:lpstr>Treatments Associated with AML/MDS</vt:lpstr>
      <vt:lpstr>PARP Inhibitors</vt:lpstr>
      <vt:lpstr>PARP Inhibitors</vt:lpstr>
      <vt:lpstr>Therapy-Related Bone Loss</vt:lpstr>
      <vt:lpstr>Mechanism</vt:lpstr>
      <vt:lpstr>PowerPoint Presentation</vt:lpstr>
      <vt:lpstr>Screening/Monitoring Recommendations by ASCO Guidelines</vt:lpstr>
      <vt:lpstr>Osteoporosis Management</vt:lpstr>
      <vt:lpstr>Case 1</vt:lpstr>
      <vt:lpstr>Hot Flashes </vt:lpstr>
      <vt:lpstr>Therapy Selection</vt:lpstr>
      <vt:lpstr>PowerPoint Presentation</vt:lpstr>
      <vt:lpstr>PowerPoint Presentation</vt:lpstr>
      <vt:lpstr>Key Counseling Points</vt:lpstr>
      <vt:lpstr>Immune Checkpoint Inhibitor (ICI) Toxicities</vt:lpstr>
      <vt:lpstr>Immune Therapies</vt:lpstr>
      <vt:lpstr>PowerPoint Presentation</vt:lpstr>
      <vt:lpstr>Approved ICI Treatments [Approvals]</vt:lpstr>
      <vt:lpstr>Grading Cancer Therapy Toxicity</vt:lpstr>
      <vt:lpstr>Case 2</vt:lpstr>
      <vt:lpstr>CTCAE</vt:lpstr>
      <vt:lpstr>Case 2: Stepwise Management</vt:lpstr>
      <vt:lpstr>Immune Checkpoint Inhibitor Toxicities</vt:lpstr>
      <vt:lpstr>CTLA-4 Toxicity Onset</vt:lpstr>
      <vt:lpstr>PD-1/PD-L1 Toxicity Onset</vt:lpstr>
      <vt:lpstr>CTLA-4 PD-1/PD-L1 Toxicity Onset</vt:lpstr>
      <vt:lpstr>Other Organs Impacted</vt:lpstr>
      <vt:lpstr>General Management</vt:lpstr>
      <vt:lpstr>General Management</vt:lpstr>
      <vt:lpstr>Supportive Care Medications</vt:lpstr>
      <vt:lpstr>Useful Guidelines for ICI toxicities</vt:lpstr>
      <vt:lpstr>Summary</vt:lpstr>
      <vt:lpstr>Questions?  Email: jared.m.freml@kp.org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Colorado Mid-Session Legislative Updates and Impact on Pharmacists  March 7, 2018</dc:title>
  <dc:creator>Emily Zadvorny</dc:creator>
  <cp:lastModifiedBy>Kandi K Icenhower</cp:lastModifiedBy>
  <cp:revision>215</cp:revision>
  <cp:lastPrinted>2018-03-07T01:02:28Z</cp:lastPrinted>
  <dcterms:created xsi:type="dcterms:W3CDTF">2018-02-25T20:32:03Z</dcterms:created>
  <dcterms:modified xsi:type="dcterms:W3CDTF">2020-06-18T14:41:45Z</dcterms:modified>
</cp:coreProperties>
</file>